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319" r:id="rId3"/>
    <p:sldId id="320" r:id="rId4"/>
    <p:sldId id="321" r:id="rId5"/>
    <p:sldId id="322" r:id="rId6"/>
    <p:sldId id="325" r:id="rId7"/>
    <p:sldId id="330" r:id="rId8"/>
    <p:sldId id="331" r:id="rId9"/>
    <p:sldId id="332" r:id="rId10"/>
    <p:sldId id="333" r:id="rId11"/>
    <p:sldId id="334" r:id="rId12"/>
    <p:sldId id="335" r:id="rId13"/>
    <p:sldId id="336" r:id="rId14"/>
    <p:sldId id="338" r:id="rId15"/>
    <p:sldId id="339" r:id="rId16"/>
    <p:sldId id="340" r:id="rId17"/>
    <p:sldId id="341" r:id="rId18"/>
    <p:sldId id="342" r:id="rId19"/>
    <p:sldId id="343" r:id="rId20"/>
    <p:sldId id="344" r:id="rId21"/>
    <p:sldId id="345" r:id="rId22"/>
    <p:sldId id="346" r:id="rId23"/>
    <p:sldId id="354" r:id="rId24"/>
    <p:sldId id="356" r:id="rId25"/>
    <p:sldId id="357" r:id="rId26"/>
    <p:sldId id="348" r:id="rId27"/>
    <p:sldId id="349" r:id="rId28"/>
    <p:sldId id="351" r:id="rId29"/>
    <p:sldId id="35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676BF15-C25E-4AAE-B2BD-E41ACFACDEEB}" type="datetimeFigureOut">
              <a:rPr lang="ru-RU" smtClean="0"/>
              <a:pPr/>
              <a:t>05.03.2019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AE04D1C-168E-464B-A5E0-0B0B46E540E5}"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76BF15-C25E-4AAE-B2BD-E41ACFACDEEB}" type="datetimeFigureOut">
              <a:rPr lang="ru-RU" smtClean="0"/>
              <a:pPr/>
              <a:t>05.03.2019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AE04D1C-168E-464B-A5E0-0B0B46E540E5}"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76BF15-C25E-4AAE-B2BD-E41ACFACDEEB}" type="datetimeFigureOut">
              <a:rPr lang="ru-RU" smtClean="0"/>
              <a:pPr/>
              <a:t>05.03.2019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AE04D1C-168E-464B-A5E0-0B0B46E540E5}"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676BF15-C25E-4AAE-B2BD-E41ACFACDEEB}" type="datetimeFigureOut">
              <a:rPr lang="ru-RU" smtClean="0"/>
              <a:pPr/>
              <a:t>05.03.2019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AE04D1C-168E-464B-A5E0-0B0B46E540E5}"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676BF15-C25E-4AAE-B2BD-E41ACFACDEEB}" type="datetimeFigureOut">
              <a:rPr lang="ru-RU" smtClean="0"/>
              <a:pPr/>
              <a:t>05.03.2019</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0AE04D1C-168E-464B-A5E0-0B0B46E540E5}"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676BF15-C25E-4AAE-B2BD-E41ACFACDEEB}" type="datetimeFigureOut">
              <a:rPr lang="ru-RU" smtClean="0"/>
              <a:pPr/>
              <a:t>05.03.2019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AE04D1C-168E-464B-A5E0-0B0B46E540E5}"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676BF15-C25E-4AAE-B2BD-E41ACFACDEEB}" type="datetimeFigureOut">
              <a:rPr lang="ru-RU" smtClean="0"/>
              <a:pPr/>
              <a:t>05.03.2019</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0AE04D1C-168E-464B-A5E0-0B0B46E540E5}"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676BF15-C25E-4AAE-B2BD-E41ACFACDEEB}" type="datetimeFigureOut">
              <a:rPr lang="ru-RU" smtClean="0"/>
              <a:pPr/>
              <a:t>05.03.2019</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0AE04D1C-168E-464B-A5E0-0B0B46E540E5}"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676BF15-C25E-4AAE-B2BD-E41ACFACDEEB}" type="datetimeFigureOut">
              <a:rPr lang="ru-RU" smtClean="0"/>
              <a:pPr/>
              <a:t>05.03.2019</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0AE04D1C-168E-464B-A5E0-0B0B46E540E5}"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76BF15-C25E-4AAE-B2BD-E41ACFACDEEB}" type="datetimeFigureOut">
              <a:rPr lang="ru-RU" smtClean="0"/>
              <a:pPr/>
              <a:t>05.03.2019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AE04D1C-168E-464B-A5E0-0B0B46E540E5}"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676BF15-C25E-4AAE-B2BD-E41ACFACDEEB}" type="datetimeFigureOut">
              <a:rPr lang="ru-RU" smtClean="0"/>
              <a:pPr/>
              <a:t>05.03.2019</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AE04D1C-168E-464B-A5E0-0B0B46E540E5}"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6BF15-C25E-4AAE-B2BD-E41ACFACDEEB}" type="datetimeFigureOut">
              <a:rPr lang="ru-RU" smtClean="0"/>
              <a:pPr/>
              <a:t>05.03.2019</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E04D1C-168E-464B-A5E0-0B0B46E540E5}"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4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21.gif"/><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1.png"/><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2.png"/><Relationship Id="rId7"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2.png"/><Relationship Id="rId7"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7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18" Type="http://schemas.openxmlformats.org/officeDocument/2006/relationships/image" Target="../media/image91.png"/><Relationship Id="rId3" Type="http://schemas.openxmlformats.org/officeDocument/2006/relationships/image" Target="../media/image2.png"/><Relationship Id="rId7" Type="http://schemas.openxmlformats.org/officeDocument/2006/relationships/image" Target="../media/image80.png"/><Relationship Id="rId12" Type="http://schemas.openxmlformats.org/officeDocument/2006/relationships/image" Target="../media/image85.png"/><Relationship Id="rId17" Type="http://schemas.openxmlformats.org/officeDocument/2006/relationships/image" Target="../media/image90.png"/><Relationship Id="rId2" Type="http://schemas.openxmlformats.org/officeDocument/2006/relationships/image" Target="../media/image1.jpeg"/><Relationship Id="rId16"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5" Type="http://schemas.openxmlformats.org/officeDocument/2006/relationships/image" Target="../media/image88.gif"/><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4.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100.png"/><Relationship Id="rId18" Type="http://schemas.openxmlformats.org/officeDocument/2006/relationships/image" Target="../media/image104.png"/><Relationship Id="rId3" Type="http://schemas.openxmlformats.org/officeDocument/2006/relationships/image" Target="../media/image2.png"/><Relationship Id="rId21" Type="http://schemas.openxmlformats.org/officeDocument/2006/relationships/image" Target="../media/image106.png"/><Relationship Id="rId7" Type="http://schemas.openxmlformats.org/officeDocument/2006/relationships/image" Target="../media/image94.png"/><Relationship Id="rId12" Type="http://schemas.openxmlformats.org/officeDocument/2006/relationships/image" Target="../media/image99.png"/><Relationship Id="rId17" Type="http://schemas.openxmlformats.org/officeDocument/2006/relationships/image" Target="../media/image103.png"/><Relationship Id="rId2" Type="http://schemas.openxmlformats.org/officeDocument/2006/relationships/image" Target="../media/image1.jpeg"/><Relationship Id="rId16" Type="http://schemas.openxmlformats.org/officeDocument/2006/relationships/image" Target="../media/image102.png"/><Relationship Id="rId20"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93.png"/><Relationship Id="rId11" Type="http://schemas.openxmlformats.org/officeDocument/2006/relationships/image" Target="../media/image98.png"/><Relationship Id="rId5" Type="http://schemas.openxmlformats.org/officeDocument/2006/relationships/image" Target="../media/image92.png"/><Relationship Id="rId15" Type="http://schemas.openxmlformats.org/officeDocument/2006/relationships/image" Target="../media/image101.png"/><Relationship Id="rId10" Type="http://schemas.openxmlformats.org/officeDocument/2006/relationships/image" Target="../media/image97.png"/><Relationship Id="rId19" Type="http://schemas.openxmlformats.org/officeDocument/2006/relationships/image" Target="../media/image86.png"/><Relationship Id="rId4" Type="http://schemas.openxmlformats.org/officeDocument/2006/relationships/image" Target="../media/image88.gif"/><Relationship Id="rId9" Type="http://schemas.openxmlformats.org/officeDocument/2006/relationships/image" Target="../media/image96.png"/><Relationship Id="rId14" Type="http://schemas.openxmlformats.org/officeDocument/2006/relationships/image" Target="../media/image85.png"/></Relationships>
</file>

<file path=ppt/slides/_rels/slide25.xml.rels><?xml version="1.0" encoding="UTF-8" standalone="yes"?>
<Relationships xmlns="http://schemas.openxmlformats.org/package/2006/relationships"><Relationship Id="rId8" Type="http://schemas.openxmlformats.org/officeDocument/2006/relationships/image" Target="../media/image111.png"/><Relationship Id="rId3" Type="http://schemas.openxmlformats.org/officeDocument/2006/relationships/image" Target="../media/image2.png"/><Relationship Id="rId7" Type="http://schemas.openxmlformats.org/officeDocument/2006/relationships/image" Target="../media/image110.png"/><Relationship Id="rId12" Type="http://schemas.openxmlformats.org/officeDocument/2006/relationships/image" Target="../media/image1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9.png"/><Relationship Id="rId11" Type="http://schemas.openxmlformats.org/officeDocument/2006/relationships/image" Target="../media/image114.png"/><Relationship Id="rId5" Type="http://schemas.openxmlformats.org/officeDocument/2006/relationships/image" Target="../media/image108.png"/><Relationship Id="rId10" Type="http://schemas.openxmlformats.org/officeDocument/2006/relationships/image" Target="../media/image113.png"/><Relationship Id="rId4" Type="http://schemas.openxmlformats.org/officeDocument/2006/relationships/image" Target="../media/image107.gif"/><Relationship Id="rId9" Type="http://schemas.openxmlformats.org/officeDocument/2006/relationships/image" Target="../media/image11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6.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7.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g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gif"/></Relationships>
</file>

<file path=ppt/slides/_rels/slide7.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image" Target="../media/image2.png"/><Relationship Id="rId7" Type="http://schemas.openxmlformats.org/officeDocument/2006/relationships/image" Target="../media/image25.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0"/>
            <a:ext cx="9144000" cy="6877238"/>
          </a:xfrm>
          <a:prstGeom prst="rect">
            <a:avLst/>
          </a:prstGeom>
        </p:spPr>
      </p:pic>
      <p:sp>
        <p:nvSpPr>
          <p:cNvPr id="8" name="Прямоугольник 7"/>
          <p:cNvSpPr/>
          <p:nvPr/>
        </p:nvSpPr>
        <p:spPr>
          <a:xfrm>
            <a:off x="428596" y="428604"/>
            <a:ext cx="8286808" cy="1015663"/>
          </a:xfrm>
          <a:prstGeom prst="rect">
            <a:avLst/>
          </a:prstGeom>
        </p:spPr>
        <p:txBody>
          <a:bodyPr wrap="square">
            <a:spAutoFit/>
          </a:bodyPr>
          <a:lstStyle/>
          <a:p>
            <a:pPr algn="ctr"/>
            <a:r>
              <a:rPr lang="ru-RU" sz="2400" b="1" dirty="0" smtClean="0">
                <a:solidFill>
                  <a:srgbClr val="003300"/>
                </a:solidFill>
                <a:latin typeface="Georgia" pitchFamily="18" charset="0"/>
              </a:rPr>
              <a:t>Презентация</a:t>
            </a:r>
          </a:p>
          <a:p>
            <a:pPr algn="ctr"/>
            <a:r>
              <a:rPr lang="ru-RU" b="1" dirty="0" smtClean="0">
                <a:solidFill>
                  <a:srgbClr val="003300"/>
                </a:solidFill>
                <a:latin typeface="Georgia" pitchFamily="18" charset="0"/>
              </a:rPr>
              <a:t>к конспекту коррекционного часа по теме «Транспорт»</a:t>
            </a:r>
            <a:endParaRPr lang="ru-RU" dirty="0" smtClean="0">
              <a:solidFill>
                <a:srgbClr val="003300"/>
              </a:solidFill>
              <a:latin typeface="Georgia" pitchFamily="18" charset="0"/>
            </a:endParaRPr>
          </a:p>
          <a:p>
            <a:pPr algn="ctr"/>
            <a:r>
              <a:rPr lang="ru-RU" b="1" dirty="0" smtClean="0">
                <a:solidFill>
                  <a:srgbClr val="003300"/>
                </a:solidFill>
                <a:latin typeface="Georgia" pitchFamily="18" charset="0"/>
              </a:rPr>
              <a:t>                      в подготовительной группе детей с ЗПР</a:t>
            </a:r>
            <a:endParaRPr lang="ru-RU" dirty="0" smtClean="0">
              <a:solidFill>
                <a:srgbClr val="003300"/>
              </a:solidFill>
              <a:latin typeface="Georgia" pitchFamily="18" charset="0"/>
            </a:endParaRPr>
          </a:p>
        </p:txBody>
      </p:sp>
      <p:sp>
        <p:nvSpPr>
          <p:cNvPr id="9" name="Прямоугольник 8"/>
          <p:cNvSpPr/>
          <p:nvPr/>
        </p:nvSpPr>
        <p:spPr>
          <a:xfrm>
            <a:off x="500034" y="5786454"/>
            <a:ext cx="8143932" cy="584775"/>
          </a:xfrm>
          <a:prstGeom prst="rect">
            <a:avLst/>
          </a:prstGeom>
        </p:spPr>
        <p:txBody>
          <a:bodyPr wrap="square">
            <a:spAutoFit/>
          </a:bodyPr>
          <a:lstStyle/>
          <a:p>
            <a:pPr algn="ctr"/>
            <a:r>
              <a:rPr lang="ru-RU" sz="1600" b="1" dirty="0" smtClean="0">
                <a:solidFill>
                  <a:srgbClr val="003300"/>
                </a:solidFill>
                <a:latin typeface="Georgia" pitchFamily="18" charset="0"/>
              </a:rPr>
              <a:t>Воспитатель: Кириллова Тамара Николаевна</a:t>
            </a:r>
          </a:p>
          <a:p>
            <a:pPr algn="ctr"/>
            <a:r>
              <a:rPr lang="ru-RU" sz="1600" b="1" dirty="0" smtClean="0">
                <a:solidFill>
                  <a:srgbClr val="003300"/>
                </a:solidFill>
                <a:latin typeface="Georgia" pitchFamily="18" charset="0"/>
              </a:rPr>
              <a:t>МБДОУ «Детский сад комбинированного вида №3» г. Данков</a:t>
            </a:r>
            <a:endParaRPr lang="ru-RU" sz="1600" dirty="0">
              <a:solidFill>
                <a:srgbClr val="003300"/>
              </a:solidFill>
            </a:endParaRPr>
          </a:p>
        </p:txBody>
      </p:sp>
      <p:pic>
        <p:nvPicPr>
          <p:cNvPr id="11" name="Рисунок 10" descr="ччч.png"/>
          <p:cNvPicPr>
            <a:picLocks noChangeAspect="1"/>
          </p:cNvPicPr>
          <p:nvPr/>
        </p:nvPicPr>
        <p:blipFill>
          <a:blip r:embed="rId4" cstate="email"/>
          <a:stretch>
            <a:fillRect/>
          </a:stretch>
        </p:blipFill>
        <p:spPr>
          <a:xfrm>
            <a:off x="5622438" y="3143248"/>
            <a:ext cx="3141168" cy="2424112"/>
          </a:xfrm>
          <a:prstGeom prst="rect">
            <a:avLst/>
          </a:prstGeom>
        </p:spPr>
      </p:pic>
      <p:pic>
        <p:nvPicPr>
          <p:cNvPr id="12" name="Рисунок 11" descr="98d72d8f10203feb4a0a8acfc1a91929.png"/>
          <p:cNvPicPr>
            <a:picLocks noChangeAspect="1"/>
          </p:cNvPicPr>
          <p:nvPr/>
        </p:nvPicPr>
        <p:blipFill>
          <a:blip r:embed="rId5" cstate="email"/>
          <a:stretch>
            <a:fillRect/>
          </a:stretch>
        </p:blipFill>
        <p:spPr>
          <a:xfrm>
            <a:off x="428596" y="1119969"/>
            <a:ext cx="2500330" cy="4523585"/>
          </a:xfrm>
          <a:prstGeom prst="rect">
            <a:avLst/>
          </a:prstGeom>
        </p:spPr>
      </p:pic>
      <p:pic>
        <p:nvPicPr>
          <p:cNvPr id="14" name="Рисунок 13" descr="50678858.png"/>
          <p:cNvPicPr>
            <a:picLocks noChangeAspect="1"/>
          </p:cNvPicPr>
          <p:nvPr/>
        </p:nvPicPr>
        <p:blipFill>
          <a:blip r:embed="rId6" cstate="email">
            <a:lum bright="-10000" contrast="40000"/>
          </a:blip>
          <a:stretch>
            <a:fillRect/>
          </a:stretch>
        </p:blipFill>
        <p:spPr>
          <a:xfrm flipH="1">
            <a:off x="3428992" y="2000240"/>
            <a:ext cx="1969829" cy="1428760"/>
          </a:xfrm>
          <a:prstGeom prst="rect">
            <a:avLst/>
          </a:prstGeom>
        </p:spPr>
      </p:pic>
      <p:pic>
        <p:nvPicPr>
          <p:cNvPr id="15" name="Рисунок 14" descr="maxresdefault.png"/>
          <p:cNvPicPr>
            <a:picLocks noChangeAspect="1"/>
          </p:cNvPicPr>
          <p:nvPr/>
        </p:nvPicPr>
        <p:blipFill>
          <a:blip r:embed="rId7" cstate="email"/>
          <a:stretch>
            <a:fillRect/>
          </a:stretch>
        </p:blipFill>
        <p:spPr>
          <a:xfrm>
            <a:off x="3000365" y="3946907"/>
            <a:ext cx="2571768" cy="144662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0"/>
            <a:ext cx="9144000" cy="6877238"/>
          </a:xfrm>
          <a:prstGeom prst="rect">
            <a:avLst/>
          </a:prstGeom>
        </p:spPr>
      </p:pic>
      <p:sp>
        <p:nvSpPr>
          <p:cNvPr id="9" name="Прямоугольник 8"/>
          <p:cNvSpPr/>
          <p:nvPr/>
        </p:nvSpPr>
        <p:spPr>
          <a:xfrm>
            <a:off x="500034" y="357166"/>
            <a:ext cx="8143932" cy="400110"/>
          </a:xfrm>
          <a:prstGeom prst="rect">
            <a:avLst/>
          </a:prstGeom>
        </p:spPr>
        <p:txBody>
          <a:bodyPr wrap="square">
            <a:spAutoFit/>
          </a:bodyPr>
          <a:lstStyle/>
          <a:p>
            <a:pPr algn="ctr"/>
            <a:r>
              <a:rPr lang="ru-RU" sz="2000" b="1" dirty="0" smtClean="0">
                <a:solidFill>
                  <a:srgbClr val="003300"/>
                </a:solidFill>
                <a:latin typeface="Georgia" pitchFamily="18" charset="0"/>
              </a:rPr>
              <a:t>Подвижная игра «Повороты»</a:t>
            </a:r>
          </a:p>
        </p:txBody>
      </p:sp>
      <p:sp>
        <p:nvSpPr>
          <p:cNvPr id="12" name="Прямоугольник 11"/>
          <p:cNvSpPr/>
          <p:nvPr/>
        </p:nvSpPr>
        <p:spPr>
          <a:xfrm>
            <a:off x="428596" y="714356"/>
            <a:ext cx="8286808" cy="584775"/>
          </a:xfrm>
          <a:prstGeom prst="rect">
            <a:avLst/>
          </a:prstGeom>
        </p:spPr>
        <p:txBody>
          <a:bodyPr wrap="square">
            <a:spAutoFit/>
          </a:bodyPr>
          <a:lstStyle/>
          <a:p>
            <a:r>
              <a:rPr lang="ru-RU" sz="1600" b="1" dirty="0" smtClean="0">
                <a:solidFill>
                  <a:srgbClr val="003300"/>
                </a:solidFill>
                <a:latin typeface="Georgia" pitchFamily="18" charset="0"/>
              </a:rPr>
              <a:t>        Дети строятся в шеренгу лицом к воспитателю. Дети берут рули.</a:t>
            </a:r>
          </a:p>
          <a:p>
            <a:r>
              <a:rPr lang="ru-RU" sz="1600" b="1" dirty="0" smtClean="0">
                <a:solidFill>
                  <a:srgbClr val="003300"/>
                </a:solidFill>
                <a:latin typeface="Georgia" pitchFamily="18" charset="0"/>
              </a:rPr>
              <a:t>        У воспитателя знаки:</a:t>
            </a:r>
          </a:p>
        </p:txBody>
      </p:sp>
      <p:pic>
        <p:nvPicPr>
          <p:cNvPr id="8" name="Рисунок 7" descr="depositphotos_11149646-stock-photo-boy-with-steering-wheel.png"/>
          <p:cNvPicPr>
            <a:picLocks noChangeAspect="1"/>
          </p:cNvPicPr>
          <p:nvPr/>
        </p:nvPicPr>
        <p:blipFill>
          <a:blip r:embed="rId4" cstate="email"/>
          <a:stretch>
            <a:fillRect/>
          </a:stretch>
        </p:blipFill>
        <p:spPr>
          <a:xfrm>
            <a:off x="3071810" y="4500570"/>
            <a:ext cx="3000380" cy="2000253"/>
          </a:xfrm>
          <a:prstGeom prst="rect">
            <a:avLst/>
          </a:prstGeom>
        </p:spPr>
      </p:pic>
      <p:pic>
        <p:nvPicPr>
          <p:cNvPr id="10" name="Рисунок 9" descr="3d26f8bf7a.png"/>
          <p:cNvPicPr>
            <a:picLocks noChangeAspect="1"/>
          </p:cNvPicPr>
          <p:nvPr/>
        </p:nvPicPr>
        <p:blipFill>
          <a:blip r:embed="rId5" cstate="email"/>
          <a:stretch>
            <a:fillRect/>
          </a:stretch>
        </p:blipFill>
        <p:spPr>
          <a:xfrm>
            <a:off x="4071934" y="2643182"/>
            <a:ext cx="1000132" cy="1000132"/>
          </a:xfrm>
          <a:prstGeom prst="rect">
            <a:avLst/>
          </a:prstGeom>
        </p:spPr>
      </p:pic>
      <p:pic>
        <p:nvPicPr>
          <p:cNvPr id="15" name="Рисунок 14" descr="image (1).png"/>
          <p:cNvPicPr>
            <a:picLocks noChangeAspect="1"/>
          </p:cNvPicPr>
          <p:nvPr/>
        </p:nvPicPr>
        <p:blipFill>
          <a:blip r:embed="rId6" cstate="email"/>
          <a:stretch>
            <a:fillRect/>
          </a:stretch>
        </p:blipFill>
        <p:spPr>
          <a:xfrm>
            <a:off x="2285984" y="2643182"/>
            <a:ext cx="936433" cy="928694"/>
          </a:xfrm>
          <a:prstGeom prst="rect">
            <a:avLst/>
          </a:prstGeom>
        </p:spPr>
      </p:pic>
      <p:pic>
        <p:nvPicPr>
          <p:cNvPr id="16" name="Рисунок 15" descr="v-krymu-uberut-doroshnye-znaki-na-ukrainskom-yazyke_foto-iz-intereneta_1_2014-06-27-08-21-47.png"/>
          <p:cNvPicPr>
            <a:picLocks noChangeAspect="1"/>
          </p:cNvPicPr>
          <p:nvPr/>
        </p:nvPicPr>
        <p:blipFill>
          <a:blip r:embed="rId7" cstate="email">
            <a:lum bright="-10000"/>
          </a:blip>
          <a:stretch>
            <a:fillRect/>
          </a:stretch>
        </p:blipFill>
        <p:spPr>
          <a:xfrm>
            <a:off x="6143636" y="2714620"/>
            <a:ext cx="928694" cy="928694"/>
          </a:xfrm>
          <a:prstGeom prst="rect">
            <a:avLst/>
          </a:prstGeom>
        </p:spPr>
      </p:pic>
      <p:pic>
        <p:nvPicPr>
          <p:cNvPr id="17" name="Рисунок 16" descr="uchilka.png"/>
          <p:cNvPicPr>
            <a:picLocks noChangeAspect="1"/>
          </p:cNvPicPr>
          <p:nvPr/>
        </p:nvPicPr>
        <p:blipFill>
          <a:blip r:embed="rId8" cstate="email"/>
          <a:stretch>
            <a:fillRect/>
          </a:stretch>
        </p:blipFill>
        <p:spPr>
          <a:xfrm>
            <a:off x="428596" y="2643182"/>
            <a:ext cx="1857388" cy="3827208"/>
          </a:xfrm>
          <a:prstGeom prst="rect">
            <a:avLst/>
          </a:prstGeom>
        </p:spPr>
      </p:pic>
      <p:pic>
        <p:nvPicPr>
          <p:cNvPr id="18" name="Рисунок 17" descr="holding-clipart-cartoon-22.png"/>
          <p:cNvPicPr>
            <a:picLocks noChangeAspect="1"/>
          </p:cNvPicPr>
          <p:nvPr/>
        </p:nvPicPr>
        <p:blipFill>
          <a:blip r:embed="rId9" cstate="email"/>
          <a:stretch>
            <a:fillRect/>
          </a:stretch>
        </p:blipFill>
        <p:spPr>
          <a:xfrm>
            <a:off x="6152723" y="4714884"/>
            <a:ext cx="2647970" cy="1693508"/>
          </a:xfrm>
          <a:prstGeom prst="rect">
            <a:avLst/>
          </a:prstGeom>
        </p:spPr>
      </p:pic>
      <p:sp>
        <p:nvSpPr>
          <p:cNvPr id="19" name="Прямоугольник 18"/>
          <p:cNvSpPr/>
          <p:nvPr/>
        </p:nvSpPr>
        <p:spPr>
          <a:xfrm>
            <a:off x="4000496" y="3714752"/>
            <a:ext cx="1334020" cy="584775"/>
          </a:xfrm>
          <a:prstGeom prst="rect">
            <a:avLst/>
          </a:prstGeom>
          <a:ln w="28575">
            <a:solidFill>
              <a:srgbClr val="003300"/>
            </a:solidFill>
          </a:ln>
        </p:spPr>
        <p:txBody>
          <a:bodyPr wrap="none">
            <a:spAutoFit/>
          </a:bodyPr>
          <a:lstStyle/>
          <a:p>
            <a:r>
              <a:rPr lang="ru-RU" sz="1600" b="1" dirty="0" smtClean="0">
                <a:solidFill>
                  <a:srgbClr val="003300"/>
                </a:solidFill>
                <a:latin typeface="Georgia" pitchFamily="18" charset="0"/>
              </a:rPr>
              <a:t>Движение</a:t>
            </a:r>
          </a:p>
          <a:p>
            <a:pPr algn="ctr"/>
            <a:r>
              <a:rPr lang="ru-RU" sz="1600" b="1" dirty="0" smtClean="0">
                <a:solidFill>
                  <a:srgbClr val="003300"/>
                </a:solidFill>
                <a:latin typeface="Georgia" pitchFamily="18" charset="0"/>
              </a:rPr>
              <a:t> прямо</a:t>
            </a:r>
            <a:endParaRPr lang="ru-RU" sz="1600" dirty="0"/>
          </a:p>
        </p:txBody>
      </p:sp>
      <p:sp>
        <p:nvSpPr>
          <p:cNvPr id="20" name="Прямоугольник 19"/>
          <p:cNvSpPr/>
          <p:nvPr/>
        </p:nvSpPr>
        <p:spPr>
          <a:xfrm>
            <a:off x="5857884" y="3714752"/>
            <a:ext cx="1334020" cy="584775"/>
          </a:xfrm>
          <a:prstGeom prst="rect">
            <a:avLst/>
          </a:prstGeom>
          <a:ln w="28575">
            <a:solidFill>
              <a:srgbClr val="003300"/>
            </a:solidFill>
          </a:ln>
        </p:spPr>
        <p:txBody>
          <a:bodyPr wrap="none">
            <a:spAutoFit/>
          </a:bodyPr>
          <a:lstStyle/>
          <a:p>
            <a:r>
              <a:rPr lang="ru-RU" sz="1600" b="1" dirty="0" smtClean="0">
                <a:solidFill>
                  <a:srgbClr val="003300"/>
                </a:solidFill>
                <a:latin typeface="Georgia" pitchFamily="18" charset="0"/>
              </a:rPr>
              <a:t>Движение</a:t>
            </a:r>
          </a:p>
          <a:p>
            <a:pPr algn="ctr"/>
            <a:r>
              <a:rPr lang="ru-RU" sz="1600" b="1" dirty="0" smtClean="0">
                <a:solidFill>
                  <a:srgbClr val="003300"/>
                </a:solidFill>
                <a:latin typeface="Georgia" pitchFamily="18" charset="0"/>
              </a:rPr>
              <a:t> направо</a:t>
            </a:r>
            <a:endParaRPr lang="ru-RU" sz="1600" dirty="0"/>
          </a:p>
        </p:txBody>
      </p:sp>
      <p:sp>
        <p:nvSpPr>
          <p:cNvPr id="21" name="Прямоугольник 20"/>
          <p:cNvSpPr/>
          <p:nvPr/>
        </p:nvSpPr>
        <p:spPr>
          <a:xfrm>
            <a:off x="2071670" y="3714752"/>
            <a:ext cx="1334020" cy="584775"/>
          </a:xfrm>
          <a:prstGeom prst="rect">
            <a:avLst/>
          </a:prstGeom>
          <a:ln w="28575">
            <a:solidFill>
              <a:srgbClr val="003300"/>
            </a:solidFill>
          </a:ln>
        </p:spPr>
        <p:txBody>
          <a:bodyPr wrap="none">
            <a:spAutoFit/>
          </a:bodyPr>
          <a:lstStyle/>
          <a:p>
            <a:r>
              <a:rPr lang="ru-RU" sz="1600" b="1" dirty="0" smtClean="0">
                <a:solidFill>
                  <a:srgbClr val="003300"/>
                </a:solidFill>
                <a:latin typeface="Georgia" pitchFamily="18" charset="0"/>
              </a:rPr>
              <a:t>Движение</a:t>
            </a:r>
          </a:p>
          <a:p>
            <a:pPr algn="ctr"/>
            <a:r>
              <a:rPr lang="ru-RU" sz="1600" b="1" dirty="0" smtClean="0">
                <a:solidFill>
                  <a:srgbClr val="003300"/>
                </a:solidFill>
                <a:latin typeface="Georgia" pitchFamily="18" charset="0"/>
              </a:rPr>
              <a:t> налево</a:t>
            </a:r>
            <a:endParaRPr lang="ru-RU" sz="1600" dirty="0"/>
          </a:p>
        </p:txBody>
      </p:sp>
      <p:sp>
        <p:nvSpPr>
          <p:cNvPr id="22" name="Прямоугольник 21"/>
          <p:cNvSpPr/>
          <p:nvPr/>
        </p:nvSpPr>
        <p:spPr>
          <a:xfrm>
            <a:off x="571472" y="1571612"/>
            <a:ext cx="8143932" cy="1077218"/>
          </a:xfrm>
          <a:prstGeom prst="rect">
            <a:avLst/>
          </a:prstGeom>
        </p:spPr>
        <p:txBody>
          <a:bodyPr wrap="square">
            <a:spAutoFit/>
          </a:bodyPr>
          <a:lstStyle/>
          <a:p>
            <a:r>
              <a:rPr lang="ru-RU" sz="1600" b="1" dirty="0" smtClean="0">
                <a:solidFill>
                  <a:srgbClr val="003300"/>
                </a:solidFill>
                <a:latin typeface="Georgia" pitchFamily="18" charset="0"/>
              </a:rPr>
              <a:t>      Правила игры: воспитатель показывает знак «Движение прямо», то дети делают один шаг вперед, если знак «Движение направо» - дети, имитируя поворот руля, поворачивают направо, если знак «Движение налево» - дети, имитируя поворот руля, поворачивают налево.</a:t>
            </a:r>
          </a:p>
        </p:txBody>
      </p:sp>
      <p:sp>
        <p:nvSpPr>
          <p:cNvPr id="23" name="Прямоугольник 22"/>
          <p:cNvSpPr/>
          <p:nvPr/>
        </p:nvSpPr>
        <p:spPr>
          <a:xfrm>
            <a:off x="428596" y="1214422"/>
            <a:ext cx="2786082" cy="369332"/>
          </a:xfrm>
          <a:prstGeom prst="rect">
            <a:avLst/>
          </a:prstGeom>
        </p:spPr>
        <p:txBody>
          <a:bodyPr wrap="square">
            <a:spAutoFit/>
          </a:bodyPr>
          <a:lstStyle/>
          <a:p>
            <a:r>
              <a:rPr lang="ru-RU" b="1" dirty="0" smtClean="0">
                <a:solidFill>
                  <a:srgbClr val="003300"/>
                </a:solidFill>
                <a:latin typeface="Georgia" pitchFamily="18" charset="0"/>
              </a:rPr>
              <a:t>«Движение прямо», </a:t>
            </a:r>
          </a:p>
        </p:txBody>
      </p:sp>
      <p:sp>
        <p:nvSpPr>
          <p:cNvPr id="24" name="Прямоугольник 23"/>
          <p:cNvSpPr/>
          <p:nvPr/>
        </p:nvSpPr>
        <p:spPr>
          <a:xfrm>
            <a:off x="3071802" y="1214422"/>
            <a:ext cx="3000396" cy="369332"/>
          </a:xfrm>
          <a:prstGeom prst="rect">
            <a:avLst/>
          </a:prstGeom>
        </p:spPr>
        <p:txBody>
          <a:bodyPr wrap="square">
            <a:spAutoFit/>
          </a:bodyPr>
          <a:lstStyle/>
          <a:p>
            <a:r>
              <a:rPr lang="ru-RU" b="1" dirty="0" smtClean="0">
                <a:solidFill>
                  <a:srgbClr val="003300"/>
                </a:solidFill>
                <a:latin typeface="Georgia" pitchFamily="18" charset="0"/>
              </a:rPr>
              <a:t>«Движение направо», </a:t>
            </a:r>
          </a:p>
        </p:txBody>
      </p:sp>
      <p:sp>
        <p:nvSpPr>
          <p:cNvPr id="25" name="Прямоугольник 24"/>
          <p:cNvSpPr/>
          <p:nvPr/>
        </p:nvSpPr>
        <p:spPr>
          <a:xfrm>
            <a:off x="5929322" y="1214422"/>
            <a:ext cx="2765501" cy="369332"/>
          </a:xfrm>
          <a:prstGeom prst="rect">
            <a:avLst/>
          </a:prstGeom>
        </p:spPr>
        <p:txBody>
          <a:bodyPr wrap="none">
            <a:spAutoFit/>
          </a:bodyPr>
          <a:lstStyle/>
          <a:p>
            <a:r>
              <a:rPr lang="ru-RU" b="1" dirty="0" smtClean="0">
                <a:solidFill>
                  <a:srgbClr val="003300"/>
                </a:solidFill>
                <a:latin typeface="Georgia" pitchFamily="18" charset="0"/>
              </a:rPr>
              <a:t>«Движение налево».</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20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2000"/>
                                        <p:tgtEl>
                                          <p:spTgt spid="2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xEl>
                                              <p:pRg st="0" end="0"/>
                                            </p:txEl>
                                          </p:spTgt>
                                        </p:tgtEl>
                                        <p:attrNameLst>
                                          <p:attrName>style.visibility</p:attrName>
                                        </p:attrNameLst>
                                      </p:cBhvr>
                                      <p:to>
                                        <p:strVal val="visible"/>
                                      </p:to>
                                    </p:set>
                                    <p:animEffect transition="in" filter="fade">
                                      <p:cBhvr>
                                        <p:cTn id="29" dur="2000"/>
                                        <p:tgtEl>
                                          <p:spTgt spid="2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P spid="24" grpId="0" build="allAtOnce"/>
      <p:bldP spid="25"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8" name="Прямоугольник 7"/>
          <p:cNvSpPr/>
          <p:nvPr/>
        </p:nvSpPr>
        <p:spPr>
          <a:xfrm>
            <a:off x="428596" y="285728"/>
            <a:ext cx="8286808" cy="461665"/>
          </a:xfrm>
          <a:prstGeom prst="rect">
            <a:avLst/>
          </a:prstGeom>
        </p:spPr>
        <p:txBody>
          <a:bodyPr wrap="square">
            <a:spAutoFit/>
          </a:bodyPr>
          <a:lstStyle/>
          <a:p>
            <a:pPr algn="ctr"/>
            <a:r>
              <a:rPr lang="ru-RU" sz="2400" b="1" dirty="0" smtClean="0">
                <a:solidFill>
                  <a:srgbClr val="003300"/>
                </a:solidFill>
                <a:latin typeface="Georgia" pitchFamily="18" charset="0"/>
              </a:rPr>
              <a:t> 2. Фронтальная работа  </a:t>
            </a:r>
            <a:endParaRPr lang="ru-RU" sz="2400" dirty="0" smtClean="0">
              <a:solidFill>
                <a:srgbClr val="003300"/>
              </a:solidFill>
              <a:latin typeface="Georgia" pitchFamily="18" charset="0"/>
            </a:endParaRPr>
          </a:p>
        </p:txBody>
      </p:sp>
      <p:sp>
        <p:nvSpPr>
          <p:cNvPr id="9" name="Прямоугольник 8"/>
          <p:cNvSpPr/>
          <p:nvPr/>
        </p:nvSpPr>
        <p:spPr>
          <a:xfrm>
            <a:off x="500034" y="714356"/>
            <a:ext cx="8143932" cy="400110"/>
          </a:xfrm>
          <a:prstGeom prst="rect">
            <a:avLst/>
          </a:prstGeom>
        </p:spPr>
        <p:txBody>
          <a:bodyPr wrap="square">
            <a:spAutoFit/>
          </a:bodyPr>
          <a:lstStyle/>
          <a:p>
            <a:pPr algn="ctr"/>
            <a:r>
              <a:rPr lang="ru-RU" sz="2000" b="1" dirty="0" smtClean="0">
                <a:solidFill>
                  <a:srgbClr val="003300"/>
                </a:solidFill>
                <a:latin typeface="Georgia" pitchFamily="18" charset="0"/>
              </a:rPr>
              <a:t>Артикуляционная гимнастика </a:t>
            </a:r>
          </a:p>
        </p:txBody>
      </p:sp>
      <p:sp>
        <p:nvSpPr>
          <p:cNvPr id="1025" name="Rectangle 1"/>
          <p:cNvSpPr>
            <a:spLocks noChangeArrowheads="1"/>
          </p:cNvSpPr>
          <p:nvPr/>
        </p:nvSpPr>
        <p:spPr bwMode="auto">
          <a:xfrm>
            <a:off x="428596" y="1071546"/>
            <a:ext cx="8286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sz="1600" b="1" i="0" u="none" strike="noStrike" cap="none" normalizeH="0" baseline="0" dirty="0" smtClean="0">
                <a:ln>
                  <a:noFill/>
                </a:ln>
                <a:solidFill>
                  <a:srgbClr val="003300"/>
                </a:solidFill>
                <a:effectLst/>
                <a:latin typeface="Georgia" pitchFamily="18" charset="0"/>
                <a:ea typeface="Calibri" pitchFamily="34" charset="0"/>
                <a:cs typeface="Times New Roman" pitchFamily="18" charset="0"/>
              </a:rPr>
              <a:t>       </a:t>
            </a:r>
            <a:r>
              <a:rPr lang="ru-RU" b="1" dirty="0" smtClean="0">
                <a:solidFill>
                  <a:srgbClr val="003300"/>
                </a:solidFill>
                <a:latin typeface="Georgia" pitchFamily="18" charset="0"/>
              </a:rPr>
              <a:t>Ребята, чтоб слова звучали гладко, давайте сделаем для язычка зарядку.</a:t>
            </a:r>
          </a:p>
        </p:txBody>
      </p:sp>
      <p:sp>
        <p:nvSpPr>
          <p:cNvPr id="33793" name="Rectangle 1"/>
          <p:cNvSpPr>
            <a:spLocks noChangeArrowheads="1"/>
          </p:cNvSpPr>
          <p:nvPr/>
        </p:nvSpPr>
        <p:spPr bwMode="auto">
          <a:xfrm>
            <a:off x="3143240" y="1643050"/>
            <a:ext cx="285752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3300"/>
                </a:solidFill>
                <a:effectLst/>
                <a:latin typeface="Georgia" pitchFamily="18" charset="0"/>
                <a:ea typeface="Times New Roman" pitchFamily="18" charset="0"/>
                <a:cs typeface="Arial" pitchFamily="34" charset="0"/>
              </a:rPr>
              <a:t>- </a:t>
            </a:r>
            <a:r>
              <a:rPr kumimoji="0" lang="ru-RU" sz="2000" b="1" i="1" u="none" strike="noStrike" cap="none" normalizeH="0" baseline="0" dirty="0" smtClean="0">
                <a:ln>
                  <a:noFill/>
                </a:ln>
                <a:solidFill>
                  <a:srgbClr val="003300"/>
                </a:solidFill>
                <a:effectLst/>
                <a:latin typeface="Georgia" pitchFamily="18" charset="0"/>
                <a:ea typeface="Times New Roman" pitchFamily="18" charset="0"/>
                <a:cs typeface="Arial" pitchFamily="34" charset="0"/>
              </a:rPr>
              <a:t>«Лопатка»</a:t>
            </a:r>
            <a:r>
              <a:rPr kumimoji="0" lang="ru-RU" sz="2000" b="1" i="0" u="none" strike="noStrike" cap="none" normalizeH="0" baseline="0" dirty="0" smtClean="0">
                <a:ln>
                  <a:noFill/>
                </a:ln>
                <a:solidFill>
                  <a:srgbClr val="003300"/>
                </a:solidFill>
                <a:effectLst/>
                <a:latin typeface="Georgia" pitchFamily="18" charset="0"/>
                <a:ea typeface="Times New Roman" pitchFamily="18" charset="0"/>
                <a:cs typeface="Arial" pitchFamily="34" charset="0"/>
              </a:rPr>
              <a:t>:</a:t>
            </a:r>
            <a:endParaRPr kumimoji="0" lang="ru-RU" sz="20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33794" name="Rectangle 2"/>
          <p:cNvSpPr>
            <a:spLocks noChangeArrowheads="1"/>
          </p:cNvSpPr>
          <p:nvPr/>
        </p:nvSpPr>
        <p:spPr bwMode="auto">
          <a:xfrm>
            <a:off x="2776023" y="2071678"/>
            <a:ext cx="359195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3300"/>
                </a:solidFill>
                <a:effectLst/>
                <a:latin typeface="Georgia" pitchFamily="18" charset="0"/>
                <a:ea typeface="Times New Roman" pitchFamily="18" charset="0"/>
                <a:cs typeface="Arial" pitchFamily="34" charset="0"/>
              </a:rPr>
              <a:t>Язычок широкий, гладкий,</a:t>
            </a:r>
          </a:p>
          <a:p>
            <a:pPr marL="0" marR="0" lvl="0" indent="228600" algn="l" defTabSz="914400" rtl="0" eaLnBrk="1" fontAlgn="base" latinLnBrk="0" hangingPunct="1">
              <a:lnSpc>
                <a:spcPct val="100000"/>
              </a:lnSpc>
              <a:spcBef>
                <a:spcPct val="0"/>
              </a:spcBef>
              <a:spcAft>
                <a:spcPct val="0"/>
              </a:spcAft>
              <a:buClrTx/>
              <a:buSzTx/>
              <a:buFontTx/>
              <a:buNone/>
              <a:tabLst/>
            </a:pPr>
            <a:r>
              <a:rPr lang="ru-RU" sz="1600" b="1" dirty="0" smtClean="0">
                <a:solidFill>
                  <a:srgbClr val="003300"/>
                </a:solidFill>
                <a:latin typeface="Georgia" pitchFamily="18" charset="0"/>
                <a:ea typeface="Times New Roman" pitchFamily="18" charset="0"/>
                <a:cs typeface="Arial" pitchFamily="34" charset="0"/>
              </a:rPr>
              <a:t>Получается лопатка</a:t>
            </a:r>
            <a:r>
              <a:rPr kumimoji="0" lang="ru-RU" sz="1600" b="1" i="0" u="none" strike="noStrike" cap="none" normalizeH="0" baseline="0" dirty="0" smtClean="0">
                <a:ln>
                  <a:noFill/>
                </a:ln>
                <a:solidFill>
                  <a:srgbClr val="003300"/>
                </a:solidFill>
                <a:effectLst/>
                <a:latin typeface="Georgia" pitchFamily="18" charset="0"/>
                <a:ea typeface="Times New Roman" pitchFamily="18" charset="0"/>
                <a:cs typeface="Arial" pitchFamily="34" charset="0"/>
              </a:rPr>
              <a:t>.</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33796" name="Rectangle 4"/>
          <p:cNvSpPr>
            <a:spLocks noChangeArrowheads="1"/>
          </p:cNvSpPr>
          <p:nvPr/>
        </p:nvSpPr>
        <p:spPr bwMode="auto">
          <a:xfrm>
            <a:off x="3575574" y="3000372"/>
            <a:ext cx="199285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28600" algn="ctr" fontAlgn="base">
              <a:spcBef>
                <a:spcPct val="0"/>
              </a:spcBef>
              <a:spcAft>
                <a:spcPct val="0"/>
              </a:spcAft>
            </a:pPr>
            <a:r>
              <a:rPr lang="ru-RU" sz="2000" b="1" dirty="0" smtClean="0">
                <a:latin typeface="Georgia" pitchFamily="18" charset="0"/>
              </a:rPr>
              <a:t>- </a:t>
            </a:r>
            <a:r>
              <a:rPr lang="ru-RU" sz="2000" b="1" i="1" dirty="0" smtClean="0">
                <a:latin typeface="Georgia" pitchFamily="18" charset="0"/>
              </a:rPr>
              <a:t>«Грибок»:</a:t>
            </a:r>
            <a:endParaRPr kumimoji="0" lang="ru-RU" sz="20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33797" name="Rectangle 5"/>
          <p:cNvSpPr>
            <a:spLocks noChangeArrowheads="1"/>
          </p:cNvSpPr>
          <p:nvPr/>
        </p:nvSpPr>
        <p:spPr bwMode="auto">
          <a:xfrm>
            <a:off x="2928926" y="3571876"/>
            <a:ext cx="328614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dirty="0" smtClean="0">
                <a:solidFill>
                  <a:srgbClr val="003300"/>
                </a:solidFill>
                <a:latin typeface="Georgia" pitchFamily="18" charset="0"/>
              </a:rPr>
              <a:t>У дорожки есть дубок,</a:t>
            </a:r>
          </a:p>
          <a:p>
            <a:r>
              <a:rPr lang="ru-RU" sz="1600" b="1" dirty="0" smtClean="0">
                <a:solidFill>
                  <a:srgbClr val="003300"/>
                </a:solidFill>
                <a:latin typeface="Georgia" pitchFamily="18" charset="0"/>
              </a:rPr>
              <a:t>Под дубком растет грибок.</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33798" name="Rectangle 6"/>
          <p:cNvSpPr>
            <a:spLocks noChangeArrowheads="1"/>
          </p:cNvSpPr>
          <p:nvPr/>
        </p:nvSpPr>
        <p:spPr bwMode="auto">
          <a:xfrm>
            <a:off x="3500430" y="4786322"/>
            <a:ext cx="214314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 </a:t>
            </a:r>
            <a:r>
              <a:rPr kumimoji="0" lang="ru-RU" sz="2000" b="1" i="1"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«Маляр»</a:t>
            </a:r>
            <a:r>
              <a:rPr kumimoji="0" lang="ru-RU" sz="2000" b="1"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a:t>
            </a:r>
            <a:endParaRPr kumimoji="0" lang="ru-RU" sz="2000" b="1" i="0" u="none" strike="noStrike" cap="none" normalizeH="0" baseline="0" dirty="0" smtClean="0">
              <a:ln>
                <a:noFill/>
              </a:ln>
              <a:solidFill>
                <a:schemeClr val="tx1"/>
              </a:solidFill>
              <a:effectLst/>
              <a:latin typeface="Georgia" pitchFamily="18" charset="0"/>
              <a:cs typeface="Arial" pitchFamily="34" charset="0"/>
            </a:endParaRPr>
          </a:p>
        </p:txBody>
      </p:sp>
      <p:pic>
        <p:nvPicPr>
          <p:cNvPr id="18" name="Рисунок 17" descr="slide-42 (1).png"/>
          <p:cNvPicPr>
            <a:picLocks noChangeAspect="1"/>
          </p:cNvPicPr>
          <p:nvPr/>
        </p:nvPicPr>
        <p:blipFill>
          <a:blip r:embed="rId4" cstate="email"/>
          <a:stretch>
            <a:fillRect/>
          </a:stretch>
        </p:blipFill>
        <p:spPr>
          <a:xfrm>
            <a:off x="6215074" y="4572008"/>
            <a:ext cx="2452151" cy="1714512"/>
          </a:xfrm>
          <a:prstGeom prst="rect">
            <a:avLst/>
          </a:prstGeom>
        </p:spPr>
      </p:pic>
      <p:sp>
        <p:nvSpPr>
          <p:cNvPr id="6146" name="Rectangle 2"/>
          <p:cNvSpPr>
            <a:spLocks noChangeArrowheads="1"/>
          </p:cNvSpPr>
          <p:nvPr/>
        </p:nvSpPr>
        <p:spPr bwMode="auto">
          <a:xfrm>
            <a:off x="2852619" y="5357826"/>
            <a:ext cx="343876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Чтобы дома было чисто,</a:t>
            </a:r>
            <a:endParaRPr kumimoji="0" lang="ru-RU" sz="1600" b="1" i="0" u="none" strike="noStrike" cap="none" normalizeH="0" baseline="0" dirty="0" smtClean="0">
              <a:ln>
                <a:noFill/>
              </a:ln>
              <a:solidFill>
                <a:schemeClr val="tx1"/>
              </a:solidFill>
              <a:effectLst/>
              <a:latin typeface="Georgia" pitchFamily="18" charset="0"/>
              <a:ea typeface="Times New Roman" pitchFamily="18"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111111"/>
                </a:solidFill>
                <a:effectLst/>
                <a:latin typeface="Georgia" pitchFamily="18" charset="0"/>
                <a:ea typeface="Times New Roman" pitchFamily="18" charset="0"/>
                <a:cs typeface="Arial" pitchFamily="34" charset="0"/>
              </a:rPr>
              <a:t>Потолок покрасим кистью.</a:t>
            </a:r>
            <a:endParaRPr kumimoji="0" lang="ru-RU" sz="1600" b="1" i="0" u="none" strike="noStrike" cap="none" normalizeH="0" baseline="0" dirty="0" smtClean="0">
              <a:ln>
                <a:noFill/>
              </a:ln>
              <a:solidFill>
                <a:schemeClr val="tx1"/>
              </a:solidFill>
              <a:effectLst/>
              <a:latin typeface="Georgia" pitchFamily="18" charset="0"/>
              <a:cs typeface="Arial" pitchFamily="34" charset="0"/>
            </a:endParaRPr>
          </a:p>
        </p:txBody>
      </p:sp>
      <p:pic>
        <p:nvPicPr>
          <p:cNvPr id="19" name="Рисунок 18" descr="грибок.png"/>
          <p:cNvPicPr>
            <a:picLocks noChangeAspect="1"/>
          </p:cNvPicPr>
          <p:nvPr/>
        </p:nvPicPr>
        <p:blipFill>
          <a:blip r:embed="rId5" cstate="email"/>
          <a:stretch>
            <a:fillRect/>
          </a:stretch>
        </p:blipFill>
        <p:spPr>
          <a:xfrm>
            <a:off x="6357950" y="3071810"/>
            <a:ext cx="1981197" cy="1485898"/>
          </a:xfrm>
          <a:prstGeom prst="rect">
            <a:avLst/>
          </a:prstGeom>
        </p:spPr>
      </p:pic>
      <p:pic>
        <p:nvPicPr>
          <p:cNvPr id="21" name="Рисунок 20" descr="лопатка.png"/>
          <p:cNvPicPr>
            <a:picLocks noChangeAspect="1"/>
          </p:cNvPicPr>
          <p:nvPr/>
        </p:nvPicPr>
        <p:blipFill>
          <a:blip r:embed="rId6" cstate="email"/>
          <a:stretch>
            <a:fillRect/>
          </a:stretch>
        </p:blipFill>
        <p:spPr>
          <a:xfrm>
            <a:off x="6357950" y="1428736"/>
            <a:ext cx="2143140" cy="1477205"/>
          </a:xfrm>
          <a:prstGeom prst="rect">
            <a:avLst/>
          </a:prstGeom>
        </p:spPr>
      </p:pic>
      <p:pic>
        <p:nvPicPr>
          <p:cNvPr id="23" name="Рисунок 22" descr="porcini_15_01121631-768x768.png"/>
          <p:cNvPicPr>
            <a:picLocks noChangeAspect="1"/>
          </p:cNvPicPr>
          <p:nvPr/>
        </p:nvPicPr>
        <p:blipFill>
          <a:blip r:embed="rId7" cstate="email"/>
          <a:stretch>
            <a:fillRect/>
          </a:stretch>
        </p:blipFill>
        <p:spPr>
          <a:xfrm>
            <a:off x="714348" y="2786058"/>
            <a:ext cx="1357322" cy="1469652"/>
          </a:xfrm>
          <a:prstGeom prst="rect">
            <a:avLst/>
          </a:prstGeom>
        </p:spPr>
      </p:pic>
      <p:pic>
        <p:nvPicPr>
          <p:cNvPr id="24" name="Рисунок 23" descr="8490b5f60868ada0eb3652fd852056a7.png"/>
          <p:cNvPicPr>
            <a:picLocks noChangeAspect="1"/>
          </p:cNvPicPr>
          <p:nvPr/>
        </p:nvPicPr>
        <p:blipFill>
          <a:blip r:embed="rId8" cstate="email"/>
          <a:stretch>
            <a:fillRect/>
          </a:stretch>
        </p:blipFill>
        <p:spPr>
          <a:xfrm>
            <a:off x="571472" y="1643050"/>
            <a:ext cx="2019299" cy="928694"/>
          </a:xfrm>
          <a:prstGeom prst="rect">
            <a:avLst/>
          </a:prstGeom>
        </p:spPr>
      </p:pic>
      <p:pic>
        <p:nvPicPr>
          <p:cNvPr id="25" name="Рисунок 24" descr="d23ad37fc181434671d0d28b19a4d7df--bob-the-builder-clipart.png"/>
          <p:cNvPicPr>
            <a:picLocks noChangeAspect="1"/>
          </p:cNvPicPr>
          <p:nvPr/>
        </p:nvPicPr>
        <p:blipFill>
          <a:blip r:embed="rId9" cstate="email">
            <a:lum bright="-10000" contrast="40000"/>
          </a:blip>
          <a:stretch>
            <a:fillRect/>
          </a:stretch>
        </p:blipFill>
        <p:spPr>
          <a:xfrm flipH="1">
            <a:off x="714347" y="4364366"/>
            <a:ext cx="1571636" cy="199359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9" name="Прямоугольник 8"/>
          <p:cNvSpPr/>
          <p:nvPr/>
        </p:nvSpPr>
        <p:spPr>
          <a:xfrm>
            <a:off x="500034" y="357166"/>
            <a:ext cx="8143932" cy="400110"/>
          </a:xfrm>
          <a:prstGeom prst="rect">
            <a:avLst/>
          </a:prstGeom>
        </p:spPr>
        <p:txBody>
          <a:bodyPr wrap="square">
            <a:spAutoFit/>
          </a:bodyPr>
          <a:lstStyle/>
          <a:p>
            <a:pPr algn="ctr"/>
            <a:r>
              <a:rPr lang="ru-RU" sz="2000" b="1" dirty="0" smtClean="0">
                <a:latin typeface="Georgia" pitchFamily="18" charset="0"/>
              </a:rPr>
              <a:t>Артикуляционная гимнастика </a:t>
            </a:r>
            <a:endParaRPr lang="ru-RU" sz="2000" b="1" dirty="0" smtClean="0">
              <a:solidFill>
                <a:srgbClr val="003300"/>
              </a:solidFill>
              <a:latin typeface="Georgia" pitchFamily="18" charset="0"/>
            </a:endParaRPr>
          </a:p>
        </p:txBody>
      </p:sp>
      <p:sp>
        <p:nvSpPr>
          <p:cNvPr id="33793" name="Rectangle 1"/>
          <p:cNvSpPr>
            <a:spLocks noChangeArrowheads="1"/>
          </p:cNvSpPr>
          <p:nvPr/>
        </p:nvSpPr>
        <p:spPr bwMode="auto">
          <a:xfrm>
            <a:off x="3357554" y="785794"/>
            <a:ext cx="242889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28600" fontAlgn="base">
              <a:spcBef>
                <a:spcPct val="0"/>
              </a:spcBef>
              <a:spcAft>
                <a:spcPct val="0"/>
              </a:spcAft>
            </a:pPr>
            <a:r>
              <a:rPr lang="ru-RU" sz="2000" b="1" dirty="0" smtClean="0">
                <a:solidFill>
                  <a:srgbClr val="003300"/>
                </a:solidFill>
                <a:latin typeface="Georgia" pitchFamily="18" charset="0"/>
              </a:rPr>
              <a:t>- </a:t>
            </a:r>
            <a:r>
              <a:rPr lang="ru-RU" sz="2000" b="1" i="1" dirty="0" smtClean="0">
                <a:solidFill>
                  <a:srgbClr val="003300"/>
                </a:solidFill>
                <a:latin typeface="Georgia" pitchFamily="18" charset="0"/>
              </a:rPr>
              <a:t>«Чашечка»</a:t>
            </a:r>
            <a:r>
              <a:rPr lang="ru-RU" sz="2000" b="1" dirty="0" smtClean="0">
                <a:solidFill>
                  <a:srgbClr val="003300"/>
                </a:solidFill>
                <a:latin typeface="Georgia" pitchFamily="18" charset="0"/>
              </a:rPr>
              <a:t>:</a:t>
            </a:r>
            <a:endParaRPr kumimoji="0" lang="ru-RU" sz="20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33794" name="Rectangle 2"/>
          <p:cNvSpPr>
            <a:spLocks noChangeArrowheads="1"/>
          </p:cNvSpPr>
          <p:nvPr/>
        </p:nvSpPr>
        <p:spPr bwMode="auto">
          <a:xfrm>
            <a:off x="3123527" y="1357298"/>
            <a:ext cx="289694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ru-RU" sz="1600" b="1" dirty="0" smtClean="0">
                <a:solidFill>
                  <a:srgbClr val="003300"/>
                </a:solidFill>
                <a:latin typeface="Georgia" pitchFamily="18" charset="0"/>
              </a:rPr>
              <a:t>А теперь мы отдохнем,</a:t>
            </a:r>
          </a:p>
          <a:p>
            <a:r>
              <a:rPr lang="ru-RU" sz="1600" b="1" dirty="0" smtClean="0">
                <a:solidFill>
                  <a:srgbClr val="003300"/>
                </a:solidFill>
                <a:latin typeface="Georgia" pitchFamily="18" charset="0"/>
              </a:rPr>
              <a:t>Чашку чайную возьмем.</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33796" name="Rectangle 4"/>
          <p:cNvSpPr>
            <a:spLocks noChangeArrowheads="1"/>
          </p:cNvSpPr>
          <p:nvPr/>
        </p:nvSpPr>
        <p:spPr bwMode="auto">
          <a:xfrm>
            <a:off x="2903114" y="2928934"/>
            <a:ext cx="333777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indent="228600" fontAlgn="base">
              <a:spcBef>
                <a:spcPct val="0"/>
              </a:spcBef>
              <a:spcAft>
                <a:spcPct val="0"/>
              </a:spcAft>
            </a:pPr>
            <a:r>
              <a:rPr lang="ru-RU" sz="2000" b="1" dirty="0" smtClean="0">
                <a:latin typeface="Georgia" pitchFamily="18" charset="0"/>
              </a:rPr>
              <a:t>- </a:t>
            </a:r>
            <a:r>
              <a:rPr lang="ru-RU" sz="2000" b="1" i="1" dirty="0" smtClean="0">
                <a:latin typeface="Georgia" pitchFamily="18" charset="0"/>
              </a:rPr>
              <a:t>«Вкусное варение»</a:t>
            </a:r>
            <a:r>
              <a:rPr lang="ru-RU" sz="2000" b="1" dirty="0" smtClean="0">
                <a:latin typeface="Georgia" pitchFamily="18" charset="0"/>
              </a:rPr>
              <a:t>:</a:t>
            </a:r>
            <a:endParaRPr kumimoji="0" lang="ru-RU" sz="20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33797" name="Rectangle 5"/>
          <p:cNvSpPr>
            <a:spLocks noChangeArrowheads="1"/>
          </p:cNvSpPr>
          <p:nvPr/>
        </p:nvSpPr>
        <p:spPr bwMode="auto">
          <a:xfrm>
            <a:off x="2928926" y="3571876"/>
            <a:ext cx="328614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28600" fontAlgn="base">
              <a:spcBef>
                <a:spcPct val="0"/>
              </a:spcBef>
              <a:spcAft>
                <a:spcPct val="0"/>
              </a:spcAft>
            </a:pPr>
            <a:r>
              <a:rPr lang="ru-RU" sz="1600" b="1" dirty="0" smtClean="0">
                <a:solidFill>
                  <a:srgbClr val="003300"/>
                </a:solidFill>
                <a:latin typeface="Georgia" pitchFamily="18" charset="0"/>
              </a:rPr>
              <a:t>Чай с варением попьём.</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33798" name="Rectangle 6"/>
          <p:cNvSpPr>
            <a:spLocks noChangeArrowheads="1"/>
          </p:cNvSpPr>
          <p:nvPr/>
        </p:nvSpPr>
        <p:spPr bwMode="auto">
          <a:xfrm>
            <a:off x="3178959" y="4643446"/>
            <a:ext cx="278608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228600" fontAlgn="base">
              <a:spcBef>
                <a:spcPct val="0"/>
              </a:spcBef>
              <a:spcAft>
                <a:spcPct val="0"/>
              </a:spcAft>
            </a:pPr>
            <a:r>
              <a:rPr lang="ru-RU" sz="2000" b="1" dirty="0" smtClean="0">
                <a:latin typeface="Georgia" pitchFamily="18" charset="0"/>
              </a:rPr>
              <a:t>- </a:t>
            </a:r>
            <a:r>
              <a:rPr lang="ru-RU" sz="2000" b="1" i="1" dirty="0" smtClean="0">
                <a:latin typeface="Georgia" pitchFamily="18" charset="0"/>
              </a:rPr>
              <a:t>«Лошадка»</a:t>
            </a:r>
            <a:r>
              <a:rPr lang="ru-RU" sz="2000" b="1" dirty="0" smtClean="0">
                <a:latin typeface="Georgia" pitchFamily="18" charset="0"/>
              </a:rPr>
              <a:t>:</a:t>
            </a:r>
          </a:p>
        </p:txBody>
      </p:sp>
      <p:sp>
        <p:nvSpPr>
          <p:cNvPr id="6146" name="Rectangle 2"/>
          <p:cNvSpPr>
            <a:spLocks noChangeArrowheads="1"/>
          </p:cNvSpPr>
          <p:nvPr/>
        </p:nvSpPr>
        <p:spPr bwMode="auto">
          <a:xfrm>
            <a:off x="2968837" y="5143512"/>
            <a:ext cx="3206327"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r>
              <a:rPr lang="ru-RU" sz="1600" b="1" dirty="0" smtClean="0">
                <a:solidFill>
                  <a:srgbClr val="003300"/>
                </a:solidFill>
                <a:latin typeface="Georgia" pitchFamily="18" charset="0"/>
              </a:rPr>
              <a:t>По дорожке узкой, гладкой</a:t>
            </a:r>
          </a:p>
          <a:p>
            <a:r>
              <a:rPr lang="ru-RU" sz="1600" b="1" dirty="0" smtClean="0">
                <a:solidFill>
                  <a:srgbClr val="003300"/>
                </a:solidFill>
                <a:latin typeface="Georgia" pitchFamily="18" charset="0"/>
              </a:rPr>
              <a:t>Мы поскачем на лошадке.</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pic>
        <p:nvPicPr>
          <p:cNvPr id="19" name="Рисунок 18" descr="чашка.png"/>
          <p:cNvPicPr>
            <a:picLocks noChangeAspect="1"/>
          </p:cNvPicPr>
          <p:nvPr/>
        </p:nvPicPr>
        <p:blipFill>
          <a:blip r:embed="rId4" cstate="email"/>
          <a:stretch>
            <a:fillRect/>
          </a:stretch>
        </p:blipFill>
        <p:spPr>
          <a:xfrm>
            <a:off x="6143636" y="857232"/>
            <a:ext cx="2445057" cy="1928826"/>
          </a:xfrm>
          <a:prstGeom prst="rect">
            <a:avLst/>
          </a:prstGeom>
        </p:spPr>
      </p:pic>
      <p:pic>
        <p:nvPicPr>
          <p:cNvPr id="20" name="Рисунок 19" descr="00025SJ25LIRDIJ4-C116-F4.png"/>
          <p:cNvPicPr>
            <a:picLocks noChangeAspect="1"/>
          </p:cNvPicPr>
          <p:nvPr/>
        </p:nvPicPr>
        <p:blipFill>
          <a:blip r:embed="rId5" cstate="email"/>
          <a:stretch>
            <a:fillRect/>
          </a:stretch>
        </p:blipFill>
        <p:spPr>
          <a:xfrm>
            <a:off x="857224" y="1000108"/>
            <a:ext cx="1593393" cy="1267472"/>
          </a:xfrm>
          <a:prstGeom prst="rect">
            <a:avLst/>
          </a:prstGeom>
        </p:spPr>
      </p:pic>
      <p:pic>
        <p:nvPicPr>
          <p:cNvPr id="21" name="Рисунок 20" descr="9.png"/>
          <p:cNvPicPr>
            <a:picLocks noChangeAspect="1"/>
          </p:cNvPicPr>
          <p:nvPr/>
        </p:nvPicPr>
        <p:blipFill>
          <a:blip r:embed="rId6" cstate="email"/>
          <a:stretch>
            <a:fillRect/>
          </a:stretch>
        </p:blipFill>
        <p:spPr>
          <a:xfrm>
            <a:off x="6279816" y="2643182"/>
            <a:ext cx="2333060" cy="1857388"/>
          </a:xfrm>
          <a:prstGeom prst="rect">
            <a:avLst/>
          </a:prstGeom>
        </p:spPr>
      </p:pic>
      <p:pic>
        <p:nvPicPr>
          <p:cNvPr id="22" name="Рисунок 21" descr="1376821316_1-10.png"/>
          <p:cNvPicPr>
            <a:picLocks noChangeAspect="1"/>
          </p:cNvPicPr>
          <p:nvPr/>
        </p:nvPicPr>
        <p:blipFill>
          <a:blip r:embed="rId7" cstate="email"/>
          <a:stretch>
            <a:fillRect/>
          </a:stretch>
        </p:blipFill>
        <p:spPr>
          <a:xfrm>
            <a:off x="1500166" y="2500306"/>
            <a:ext cx="1500198" cy="1468319"/>
          </a:xfrm>
          <a:prstGeom prst="rect">
            <a:avLst/>
          </a:prstGeom>
        </p:spPr>
      </p:pic>
      <p:pic>
        <p:nvPicPr>
          <p:cNvPr id="24" name="Рисунок 23" descr="лошадка.png"/>
          <p:cNvPicPr>
            <a:picLocks noChangeAspect="1"/>
          </p:cNvPicPr>
          <p:nvPr/>
        </p:nvPicPr>
        <p:blipFill>
          <a:blip r:embed="rId8" cstate="email"/>
          <a:stretch>
            <a:fillRect/>
          </a:stretch>
        </p:blipFill>
        <p:spPr>
          <a:xfrm>
            <a:off x="6429388" y="4429132"/>
            <a:ext cx="2372931" cy="1885949"/>
          </a:xfrm>
          <a:prstGeom prst="rect">
            <a:avLst/>
          </a:prstGeom>
        </p:spPr>
      </p:pic>
      <p:pic>
        <p:nvPicPr>
          <p:cNvPr id="25" name="Рисунок 24" descr="0011-013-Malchik-kachaetsja-na-loshadke.png"/>
          <p:cNvPicPr>
            <a:picLocks noChangeAspect="1"/>
          </p:cNvPicPr>
          <p:nvPr/>
        </p:nvPicPr>
        <p:blipFill>
          <a:blip r:embed="rId9"/>
          <a:stretch>
            <a:fillRect/>
          </a:stretch>
        </p:blipFill>
        <p:spPr>
          <a:xfrm>
            <a:off x="571472" y="4000504"/>
            <a:ext cx="2143140" cy="2489142"/>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down)">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2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9" name="Прямоугольник 8"/>
          <p:cNvSpPr/>
          <p:nvPr/>
        </p:nvSpPr>
        <p:spPr>
          <a:xfrm>
            <a:off x="500034" y="357166"/>
            <a:ext cx="8143932" cy="400110"/>
          </a:xfrm>
          <a:prstGeom prst="rect">
            <a:avLst/>
          </a:prstGeom>
        </p:spPr>
        <p:txBody>
          <a:bodyPr wrap="square">
            <a:spAutoFit/>
          </a:bodyPr>
          <a:lstStyle/>
          <a:p>
            <a:pPr algn="ctr"/>
            <a:r>
              <a:rPr lang="ru-RU" sz="2000" b="1" dirty="0" smtClean="0">
                <a:solidFill>
                  <a:srgbClr val="003300"/>
                </a:solidFill>
                <a:latin typeface="Georgia" pitchFamily="18" charset="0"/>
              </a:rPr>
              <a:t>Игра на развитие фонематического слуха</a:t>
            </a:r>
            <a:r>
              <a:rPr lang="ru-RU" sz="2000" b="1" i="1" dirty="0" smtClean="0">
                <a:latin typeface="Georgia" pitchFamily="18" charset="0"/>
              </a:rPr>
              <a:t> «</a:t>
            </a:r>
            <a:r>
              <a:rPr lang="ru-RU" sz="2000" b="1" dirty="0" smtClean="0">
                <a:latin typeface="Georgia" pitchFamily="18" charset="0"/>
              </a:rPr>
              <a:t>Путешествие</a:t>
            </a:r>
            <a:r>
              <a:rPr lang="ru-RU" sz="2000" dirty="0" smtClean="0">
                <a:latin typeface="Georgia" pitchFamily="18" charset="0"/>
              </a:rPr>
              <a:t>»</a:t>
            </a:r>
            <a:r>
              <a:rPr lang="ru-RU" sz="2000" b="1" dirty="0" smtClean="0">
                <a:solidFill>
                  <a:srgbClr val="003300"/>
                </a:solidFill>
                <a:latin typeface="Georgia" pitchFamily="18" charset="0"/>
              </a:rPr>
              <a:t> </a:t>
            </a:r>
          </a:p>
        </p:txBody>
      </p:sp>
      <p:sp>
        <p:nvSpPr>
          <p:cNvPr id="33794" name="Rectangle 2"/>
          <p:cNvSpPr>
            <a:spLocks noChangeArrowheads="1"/>
          </p:cNvSpPr>
          <p:nvPr/>
        </p:nvSpPr>
        <p:spPr bwMode="auto">
          <a:xfrm>
            <a:off x="500034" y="857232"/>
            <a:ext cx="8286807"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dirty="0" smtClean="0">
                <a:solidFill>
                  <a:srgbClr val="003300"/>
                </a:solidFill>
                <a:latin typeface="Georgia" pitchFamily="18" charset="0"/>
              </a:rPr>
              <a:t>        Воспитатель говорит: "Наш корабль отправляется,  например, в Индию. Что с собой возьмем? Решайте, на какую букву будут начинаться эти предметы?»</a:t>
            </a:r>
          </a:p>
          <a:p>
            <a:r>
              <a:rPr lang="ru-RU" sz="1600" b="1" dirty="0" smtClean="0">
                <a:solidFill>
                  <a:srgbClr val="003300"/>
                </a:solidFill>
                <a:latin typeface="Georgia" pitchFamily="18" charset="0"/>
              </a:rPr>
              <a:t>      - Берем</a:t>
            </a:r>
            <a:r>
              <a:rPr lang="ru-RU" sz="1600" dirty="0" smtClean="0"/>
              <a:t> </a:t>
            </a:r>
            <a:r>
              <a:rPr lang="ru-RU" sz="1600" b="1" dirty="0" smtClean="0">
                <a:latin typeface="Georgia" pitchFamily="18" charset="0"/>
              </a:rPr>
              <a:t>с собой  предметы, начинающиеся на букву «К», например, </a:t>
            </a:r>
            <a:r>
              <a:rPr lang="ru-RU" sz="1600" dirty="0" smtClean="0"/>
              <a:t>  </a:t>
            </a:r>
            <a:r>
              <a:rPr lang="ru-RU" sz="1600" b="1" dirty="0" smtClean="0">
                <a:latin typeface="Georgia" pitchFamily="18" charset="0"/>
              </a:rPr>
              <a:t>кошку: </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pic>
        <p:nvPicPr>
          <p:cNvPr id="23" name="Рисунок 22" descr="500_F_64366257_kN01EWMDk33O3AhpGPjJExGWXpmNSkg2.png"/>
          <p:cNvPicPr>
            <a:picLocks noChangeAspect="1"/>
          </p:cNvPicPr>
          <p:nvPr/>
        </p:nvPicPr>
        <p:blipFill>
          <a:blip r:embed="rId4">
            <a:lum bright="-10000" contrast="40000"/>
          </a:blip>
          <a:stretch>
            <a:fillRect/>
          </a:stretch>
        </p:blipFill>
        <p:spPr>
          <a:xfrm>
            <a:off x="3000364" y="2000240"/>
            <a:ext cx="5762632" cy="4298924"/>
          </a:xfrm>
          <a:prstGeom prst="rect">
            <a:avLst/>
          </a:prstGeom>
        </p:spPr>
      </p:pic>
      <p:pic>
        <p:nvPicPr>
          <p:cNvPr id="26" name="Рисунок 25" descr="613231_a2f2b.gif"/>
          <p:cNvPicPr>
            <a:picLocks noChangeAspect="1"/>
          </p:cNvPicPr>
          <p:nvPr/>
        </p:nvPicPr>
        <p:blipFill>
          <a:blip r:embed="rId5">
            <a:lum bright="-20000" contrast="40000"/>
          </a:blip>
          <a:stretch>
            <a:fillRect/>
          </a:stretch>
        </p:blipFill>
        <p:spPr>
          <a:xfrm>
            <a:off x="428596" y="4820963"/>
            <a:ext cx="8286808" cy="2037037"/>
          </a:xfrm>
          <a:prstGeom prst="rect">
            <a:avLst/>
          </a:prstGeom>
        </p:spPr>
      </p:pic>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pic>
        <p:nvPicPr>
          <p:cNvPr id="28" name="Рисунок 27" descr="img14.png"/>
          <p:cNvPicPr>
            <a:picLocks noChangeAspect="1"/>
          </p:cNvPicPr>
          <p:nvPr/>
        </p:nvPicPr>
        <p:blipFill>
          <a:blip r:embed="rId6" cstate="email">
            <a:lum bright="-10000" contrast="40000"/>
          </a:blip>
          <a:stretch>
            <a:fillRect/>
          </a:stretch>
        </p:blipFill>
        <p:spPr>
          <a:xfrm>
            <a:off x="642910" y="2857496"/>
            <a:ext cx="2458545" cy="2143140"/>
          </a:xfrm>
          <a:prstGeom prst="rect">
            <a:avLst/>
          </a:prstGeom>
        </p:spPr>
      </p:pic>
      <p:sp>
        <p:nvSpPr>
          <p:cNvPr id="29" name="Прямоугольник 28"/>
          <p:cNvSpPr/>
          <p:nvPr/>
        </p:nvSpPr>
        <p:spPr>
          <a:xfrm>
            <a:off x="642910" y="2214554"/>
            <a:ext cx="5643602" cy="584775"/>
          </a:xfrm>
          <a:prstGeom prst="rect">
            <a:avLst/>
          </a:prstGeom>
        </p:spPr>
        <p:txBody>
          <a:bodyPr wrap="square">
            <a:spAutoFit/>
          </a:bodyPr>
          <a:lstStyle/>
          <a:p>
            <a:r>
              <a:rPr lang="ru-RU" sz="1600" b="1" dirty="0" smtClean="0">
                <a:solidFill>
                  <a:srgbClr val="003300"/>
                </a:solidFill>
                <a:latin typeface="Georgia" pitchFamily="18" charset="0"/>
              </a:rPr>
              <a:t>Первая палуба уже занята. Давайте заполнять следующую,  на букву «Р».</a:t>
            </a:r>
            <a:endParaRPr lang="ru-RU" sz="1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0"/>
            <a:ext cx="9144000" cy="6877238"/>
          </a:xfrm>
          <a:prstGeom prst="rect">
            <a:avLst/>
          </a:prstGeom>
        </p:spPr>
      </p:pic>
      <p:sp>
        <p:nvSpPr>
          <p:cNvPr id="9" name="Прямоугольник 8"/>
          <p:cNvSpPr/>
          <p:nvPr/>
        </p:nvSpPr>
        <p:spPr>
          <a:xfrm>
            <a:off x="500034" y="357166"/>
            <a:ext cx="8143932" cy="707886"/>
          </a:xfrm>
          <a:prstGeom prst="rect">
            <a:avLst/>
          </a:prstGeom>
        </p:spPr>
        <p:txBody>
          <a:bodyPr wrap="square">
            <a:spAutoFit/>
          </a:bodyPr>
          <a:lstStyle/>
          <a:p>
            <a:pPr algn="ctr"/>
            <a:r>
              <a:rPr lang="ru-RU" sz="2000" b="1" dirty="0" smtClean="0">
                <a:latin typeface="Georgia" pitchFamily="18" charset="0"/>
              </a:rPr>
              <a:t>Игры на развитие лексико-грамматического строя речи Игра «Способ передвижения транспорта» </a:t>
            </a:r>
            <a:endParaRPr lang="ru-RU" sz="2000" b="1" dirty="0" smtClean="0">
              <a:solidFill>
                <a:srgbClr val="003300"/>
              </a:solidFill>
              <a:latin typeface="Georgia" pitchFamily="18" charset="0"/>
            </a:endParaRPr>
          </a:p>
        </p:txBody>
      </p:sp>
      <p:sp>
        <p:nvSpPr>
          <p:cNvPr id="33794" name="Rectangle 2"/>
          <p:cNvSpPr>
            <a:spLocks noChangeArrowheads="1"/>
          </p:cNvSpPr>
          <p:nvPr/>
        </p:nvSpPr>
        <p:spPr bwMode="auto">
          <a:xfrm>
            <a:off x="500034" y="1000108"/>
            <a:ext cx="828680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b="1" dirty="0" smtClean="0">
                <a:solidFill>
                  <a:srgbClr val="003300"/>
                </a:solidFill>
                <a:latin typeface="Georgia" pitchFamily="18" charset="0"/>
              </a:rPr>
              <a:t>        Задание:  </a:t>
            </a:r>
            <a:r>
              <a:rPr lang="ru-RU" sz="1600" b="1" dirty="0" smtClean="0">
                <a:solidFill>
                  <a:srgbClr val="003300"/>
                </a:solidFill>
                <a:latin typeface="Georgia" pitchFamily="18" charset="0"/>
              </a:rPr>
              <a:t>назовите способы передвижения транспортных средств:</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pic>
        <p:nvPicPr>
          <p:cNvPr id="13" name="Рисунок 12" descr="17466952.png"/>
          <p:cNvPicPr>
            <a:picLocks noChangeAspect="1"/>
          </p:cNvPicPr>
          <p:nvPr/>
        </p:nvPicPr>
        <p:blipFill>
          <a:blip r:embed="rId4"/>
          <a:stretch>
            <a:fillRect/>
          </a:stretch>
        </p:blipFill>
        <p:spPr>
          <a:xfrm>
            <a:off x="357158" y="1336457"/>
            <a:ext cx="5827404" cy="3021237"/>
          </a:xfrm>
          <a:prstGeom prst="rect">
            <a:avLst/>
          </a:prstGeom>
        </p:spPr>
      </p:pic>
      <p:pic>
        <p:nvPicPr>
          <p:cNvPr id="16" name="Рисунок 15" descr="ship-009.png"/>
          <p:cNvPicPr>
            <a:picLocks noChangeAspect="1"/>
          </p:cNvPicPr>
          <p:nvPr/>
        </p:nvPicPr>
        <p:blipFill>
          <a:blip r:embed="rId5" cstate="email"/>
          <a:stretch>
            <a:fillRect/>
          </a:stretch>
        </p:blipFill>
        <p:spPr>
          <a:xfrm flipH="1">
            <a:off x="4071934" y="3143248"/>
            <a:ext cx="4748514" cy="2859996"/>
          </a:xfrm>
          <a:prstGeom prst="rect">
            <a:avLst/>
          </a:prstGeom>
        </p:spPr>
      </p:pic>
      <p:pic>
        <p:nvPicPr>
          <p:cNvPr id="18" name="Рисунок 17" descr="boat-png-12.png"/>
          <p:cNvPicPr>
            <a:picLocks noChangeAspect="1"/>
          </p:cNvPicPr>
          <p:nvPr/>
        </p:nvPicPr>
        <p:blipFill>
          <a:blip r:embed="rId6" cstate="email"/>
          <a:stretch>
            <a:fillRect/>
          </a:stretch>
        </p:blipFill>
        <p:spPr>
          <a:xfrm>
            <a:off x="1142976" y="4429132"/>
            <a:ext cx="2357454" cy="1379637"/>
          </a:xfrm>
          <a:prstGeom prst="rect">
            <a:avLst/>
          </a:prstGeom>
        </p:spPr>
      </p:pic>
      <p:sp>
        <p:nvSpPr>
          <p:cNvPr id="19" name="TextBox 18"/>
          <p:cNvSpPr txBox="1"/>
          <p:nvPr/>
        </p:nvSpPr>
        <p:spPr>
          <a:xfrm>
            <a:off x="1571604" y="3500438"/>
            <a:ext cx="1119217"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Корабль</a:t>
            </a:r>
            <a:endParaRPr lang="ru-RU" sz="1600" b="1" dirty="0">
              <a:latin typeface="Georgia" pitchFamily="18" charset="0"/>
            </a:endParaRPr>
          </a:p>
        </p:txBody>
      </p:sp>
      <p:sp>
        <p:nvSpPr>
          <p:cNvPr id="20" name="TextBox 19"/>
          <p:cNvSpPr txBox="1"/>
          <p:nvPr/>
        </p:nvSpPr>
        <p:spPr>
          <a:xfrm>
            <a:off x="7072330" y="3143248"/>
            <a:ext cx="865943"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Лодка</a:t>
            </a:r>
            <a:endParaRPr lang="ru-RU" sz="1600" b="1" dirty="0">
              <a:latin typeface="Georgia" pitchFamily="18" charset="0"/>
            </a:endParaRPr>
          </a:p>
        </p:txBody>
      </p:sp>
      <p:sp>
        <p:nvSpPr>
          <p:cNvPr id="21" name="TextBox 20"/>
          <p:cNvSpPr txBox="1"/>
          <p:nvPr/>
        </p:nvSpPr>
        <p:spPr>
          <a:xfrm>
            <a:off x="6215074" y="6072206"/>
            <a:ext cx="1228221"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Теплоход</a:t>
            </a:r>
            <a:endParaRPr lang="ru-RU" sz="1600" b="1" dirty="0">
              <a:latin typeface="Georgia" pitchFamily="18" charset="0"/>
            </a:endParaRPr>
          </a:p>
        </p:txBody>
      </p:sp>
      <p:sp>
        <p:nvSpPr>
          <p:cNvPr id="22" name="TextBox 21"/>
          <p:cNvSpPr txBox="1"/>
          <p:nvPr/>
        </p:nvSpPr>
        <p:spPr>
          <a:xfrm>
            <a:off x="2143108" y="6000768"/>
            <a:ext cx="833883"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Катер</a:t>
            </a:r>
            <a:endParaRPr lang="ru-RU" sz="1600" b="1" dirty="0">
              <a:latin typeface="Georgia" pitchFamily="18" charset="0"/>
            </a:endParaRPr>
          </a:p>
        </p:txBody>
      </p:sp>
      <p:pic>
        <p:nvPicPr>
          <p:cNvPr id="24" name="Рисунок 23" descr="Транспорт.png"/>
          <p:cNvPicPr>
            <a:picLocks noChangeAspect="1"/>
          </p:cNvPicPr>
          <p:nvPr/>
        </p:nvPicPr>
        <p:blipFill>
          <a:blip r:embed="rId7" cstate="email"/>
          <a:stretch>
            <a:fillRect/>
          </a:stretch>
        </p:blipFill>
        <p:spPr>
          <a:xfrm>
            <a:off x="6357950" y="1714488"/>
            <a:ext cx="1809750" cy="116205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0"/>
            <a:ext cx="9144000" cy="6877238"/>
          </a:xfrm>
          <a:prstGeom prst="rect">
            <a:avLst/>
          </a:prstGeom>
        </p:spPr>
      </p:pic>
      <p:sp>
        <p:nvSpPr>
          <p:cNvPr id="9" name="Прямоугольник 8"/>
          <p:cNvSpPr/>
          <p:nvPr/>
        </p:nvSpPr>
        <p:spPr>
          <a:xfrm>
            <a:off x="500034" y="357166"/>
            <a:ext cx="8143932" cy="707886"/>
          </a:xfrm>
          <a:prstGeom prst="rect">
            <a:avLst/>
          </a:prstGeom>
        </p:spPr>
        <p:txBody>
          <a:bodyPr wrap="square">
            <a:spAutoFit/>
          </a:bodyPr>
          <a:lstStyle/>
          <a:p>
            <a:pPr algn="ctr"/>
            <a:r>
              <a:rPr lang="ru-RU" sz="2000" b="1" dirty="0" smtClean="0">
                <a:latin typeface="Georgia" pitchFamily="18" charset="0"/>
              </a:rPr>
              <a:t>Игры на развитие лексико-грамматического строя речи Игра «Способ передвижения транспорта» </a:t>
            </a:r>
            <a:endParaRPr lang="ru-RU" sz="2000" b="1" dirty="0" smtClean="0">
              <a:solidFill>
                <a:srgbClr val="003300"/>
              </a:solidFill>
              <a:latin typeface="Georgia" pitchFamily="18" charset="0"/>
            </a:endParaRPr>
          </a:p>
        </p:txBody>
      </p:sp>
      <p:sp>
        <p:nvSpPr>
          <p:cNvPr id="33794" name="Rectangle 2"/>
          <p:cNvSpPr>
            <a:spLocks noChangeArrowheads="1"/>
          </p:cNvSpPr>
          <p:nvPr/>
        </p:nvSpPr>
        <p:spPr bwMode="auto">
          <a:xfrm>
            <a:off x="500034" y="1000108"/>
            <a:ext cx="8286807"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dirty="0" smtClean="0">
                <a:solidFill>
                  <a:srgbClr val="003300"/>
                </a:solidFill>
                <a:latin typeface="Georgia" pitchFamily="18" charset="0"/>
              </a:rPr>
              <a:t>        </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pic>
        <p:nvPicPr>
          <p:cNvPr id="30" name="Рисунок 29" descr="0004-005-.png"/>
          <p:cNvPicPr>
            <a:picLocks noChangeAspect="1"/>
          </p:cNvPicPr>
          <p:nvPr/>
        </p:nvPicPr>
        <p:blipFill>
          <a:blip r:embed="rId4">
            <a:lum bright="-20000" contrast="40000"/>
          </a:blip>
          <a:stretch>
            <a:fillRect/>
          </a:stretch>
        </p:blipFill>
        <p:spPr>
          <a:xfrm>
            <a:off x="571472" y="1142984"/>
            <a:ext cx="6286544" cy="2180303"/>
          </a:xfrm>
          <a:prstGeom prst="rect">
            <a:avLst/>
          </a:prstGeom>
        </p:spPr>
      </p:pic>
      <p:pic>
        <p:nvPicPr>
          <p:cNvPr id="35" name="Рисунок 34" descr="helicopter_PNG5305.png"/>
          <p:cNvPicPr>
            <a:picLocks noChangeAspect="1"/>
          </p:cNvPicPr>
          <p:nvPr/>
        </p:nvPicPr>
        <p:blipFill>
          <a:blip r:embed="rId5" cstate="email">
            <a:lum contrast="40000"/>
          </a:blip>
          <a:stretch>
            <a:fillRect/>
          </a:stretch>
        </p:blipFill>
        <p:spPr>
          <a:xfrm>
            <a:off x="571472" y="3500438"/>
            <a:ext cx="4214587" cy="2357454"/>
          </a:xfrm>
          <a:prstGeom prst="rect">
            <a:avLst/>
          </a:prstGeom>
        </p:spPr>
      </p:pic>
      <p:sp>
        <p:nvSpPr>
          <p:cNvPr id="36" name="TextBox 35"/>
          <p:cNvSpPr txBox="1"/>
          <p:nvPr/>
        </p:nvSpPr>
        <p:spPr>
          <a:xfrm>
            <a:off x="3428992" y="3643314"/>
            <a:ext cx="1112805"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Самолет</a:t>
            </a:r>
            <a:endParaRPr lang="ru-RU" sz="1600" b="1" dirty="0">
              <a:latin typeface="Georgia" pitchFamily="18" charset="0"/>
            </a:endParaRPr>
          </a:p>
        </p:txBody>
      </p:sp>
      <p:sp>
        <p:nvSpPr>
          <p:cNvPr id="37" name="TextBox 36"/>
          <p:cNvSpPr txBox="1"/>
          <p:nvPr/>
        </p:nvSpPr>
        <p:spPr>
          <a:xfrm>
            <a:off x="7358082" y="6000768"/>
            <a:ext cx="933269"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Ракета</a:t>
            </a:r>
            <a:endParaRPr lang="ru-RU" sz="1600" b="1" dirty="0">
              <a:latin typeface="Georgia" pitchFamily="18" charset="0"/>
            </a:endParaRPr>
          </a:p>
        </p:txBody>
      </p:sp>
      <p:sp>
        <p:nvSpPr>
          <p:cNvPr id="38" name="TextBox 37"/>
          <p:cNvSpPr txBox="1"/>
          <p:nvPr/>
        </p:nvSpPr>
        <p:spPr>
          <a:xfrm>
            <a:off x="3286116" y="6072206"/>
            <a:ext cx="1197764"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Вертолёт</a:t>
            </a:r>
            <a:endParaRPr lang="ru-RU" sz="1600" b="1" dirty="0">
              <a:latin typeface="Georgia" pitchFamily="18" charset="0"/>
            </a:endParaRPr>
          </a:p>
        </p:txBody>
      </p:sp>
      <p:pic>
        <p:nvPicPr>
          <p:cNvPr id="23" name="Рисунок 22" descr="kosmicheskaja-raketa (1).png"/>
          <p:cNvPicPr>
            <a:picLocks noChangeAspect="1"/>
          </p:cNvPicPr>
          <p:nvPr/>
        </p:nvPicPr>
        <p:blipFill>
          <a:blip r:embed="rId6" cstate="email">
            <a:lum bright="-10000" contrast="40000"/>
          </a:blip>
          <a:stretch>
            <a:fillRect/>
          </a:stretch>
        </p:blipFill>
        <p:spPr>
          <a:xfrm>
            <a:off x="6858016" y="1928802"/>
            <a:ext cx="1714512" cy="389282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0"/>
            <a:ext cx="9144000" cy="6877238"/>
          </a:xfrm>
          <a:prstGeom prst="rect">
            <a:avLst/>
          </a:prstGeom>
        </p:spPr>
      </p:pic>
      <p:sp>
        <p:nvSpPr>
          <p:cNvPr id="9" name="Прямоугольник 8"/>
          <p:cNvSpPr/>
          <p:nvPr/>
        </p:nvSpPr>
        <p:spPr>
          <a:xfrm>
            <a:off x="500034" y="357166"/>
            <a:ext cx="8143932" cy="707886"/>
          </a:xfrm>
          <a:prstGeom prst="rect">
            <a:avLst/>
          </a:prstGeom>
        </p:spPr>
        <p:txBody>
          <a:bodyPr wrap="square">
            <a:spAutoFit/>
          </a:bodyPr>
          <a:lstStyle/>
          <a:p>
            <a:pPr algn="ctr"/>
            <a:r>
              <a:rPr lang="ru-RU" sz="2000" b="1" dirty="0" smtClean="0">
                <a:latin typeface="Georgia" pitchFamily="18" charset="0"/>
              </a:rPr>
              <a:t>Игры на развитие лексико-грамматического строя речи Игра «Способ передвижения транспорта» </a:t>
            </a:r>
            <a:endParaRPr lang="ru-RU" sz="2000" b="1" dirty="0" smtClean="0">
              <a:solidFill>
                <a:srgbClr val="003300"/>
              </a:solidFill>
              <a:latin typeface="Georgia" pitchFamily="18" charset="0"/>
            </a:endParaRPr>
          </a:p>
        </p:txBody>
      </p:sp>
      <p:sp>
        <p:nvSpPr>
          <p:cNvPr id="33794" name="Rectangle 2"/>
          <p:cNvSpPr>
            <a:spLocks noChangeArrowheads="1"/>
          </p:cNvSpPr>
          <p:nvPr/>
        </p:nvSpPr>
        <p:spPr bwMode="auto">
          <a:xfrm>
            <a:off x="500034" y="1000108"/>
            <a:ext cx="8286807"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dirty="0" smtClean="0">
                <a:solidFill>
                  <a:srgbClr val="003300"/>
                </a:solidFill>
                <a:latin typeface="Georgia" pitchFamily="18" charset="0"/>
              </a:rPr>
              <a:t>        </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36" name="TextBox 35"/>
          <p:cNvSpPr txBox="1"/>
          <p:nvPr/>
        </p:nvSpPr>
        <p:spPr>
          <a:xfrm>
            <a:off x="1071538" y="4000504"/>
            <a:ext cx="853119"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Поезд</a:t>
            </a:r>
            <a:endParaRPr lang="ru-RU" sz="1600" b="1" dirty="0">
              <a:latin typeface="Georgia" pitchFamily="18" charset="0"/>
            </a:endParaRPr>
          </a:p>
        </p:txBody>
      </p:sp>
      <p:sp>
        <p:nvSpPr>
          <p:cNvPr id="37" name="TextBox 36"/>
          <p:cNvSpPr txBox="1"/>
          <p:nvPr/>
        </p:nvSpPr>
        <p:spPr>
          <a:xfrm>
            <a:off x="6715140" y="3429000"/>
            <a:ext cx="1535998"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Автомобиль</a:t>
            </a:r>
            <a:endParaRPr lang="ru-RU" sz="1600" b="1" dirty="0">
              <a:latin typeface="Georgia" pitchFamily="18" charset="0"/>
            </a:endParaRPr>
          </a:p>
        </p:txBody>
      </p:sp>
      <p:sp>
        <p:nvSpPr>
          <p:cNvPr id="38" name="TextBox 37"/>
          <p:cNvSpPr txBox="1"/>
          <p:nvPr/>
        </p:nvSpPr>
        <p:spPr>
          <a:xfrm>
            <a:off x="1428728" y="6072206"/>
            <a:ext cx="1366080"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Велосипед</a:t>
            </a:r>
            <a:endParaRPr lang="ru-RU" sz="1600" b="1" dirty="0">
              <a:latin typeface="Georgia" pitchFamily="18" charset="0"/>
            </a:endParaRPr>
          </a:p>
        </p:txBody>
      </p:sp>
      <p:pic>
        <p:nvPicPr>
          <p:cNvPr id="14" name="Рисунок 13" descr="DS2967.png"/>
          <p:cNvPicPr>
            <a:picLocks noChangeAspect="1"/>
          </p:cNvPicPr>
          <p:nvPr/>
        </p:nvPicPr>
        <p:blipFill>
          <a:blip r:embed="rId4">
            <a:lum bright="-10000" contrast="40000"/>
          </a:blip>
          <a:stretch>
            <a:fillRect/>
          </a:stretch>
        </p:blipFill>
        <p:spPr>
          <a:xfrm>
            <a:off x="428596" y="1038001"/>
            <a:ext cx="5500726" cy="2965609"/>
          </a:xfrm>
          <a:prstGeom prst="rect">
            <a:avLst/>
          </a:prstGeom>
        </p:spPr>
      </p:pic>
      <p:pic>
        <p:nvPicPr>
          <p:cNvPr id="15" name="Рисунок 14" descr="29663-2-tesla-transparent.png"/>
          <p:cNvPicPr>
            <a:picLocks noChangeAspect="1"/>
          </p:cNvPicPr>
          <p:nvPr/>
        </p:nvPicPr>
        <p:blipFill>
          <a:blip r:embed="rId5" cstate="email">
            <a:lum bright="-10000" contrast="40000"/>
          </a:blip>
          <a:stretch>
            <a:fillRect/>
          </a:stretch>
        </p:blipFill>
        <p:spPr>
          <a:xfrm>
            <a:off x="6072198" y="2285992"/>
            <a:ext cx="2094888" cy="906224"/>
          </a:xfrm>
          <a:prstGeom prst="rect">
            <a:avLst/>
          </a:prstGeom>
        </p:spPr>
      </p:pic>
      <p:pic>
        <p:nvPicPr>
          <p:cNvPr id="16" name="Рисунок 15" descr="bicycle-png-bicycle-png-image-3497.png"/>
          <p:cNvPicPr>
            <a:picLocks noChangeAspect="1"/>
          </p:cNvPicPr>
          <p:nvPr/>
        </p:nvPicPr>
        <p:blipFill>
          <a:blip r:embed="rId6" cstate="email">
            <a:lum bright="-20000" contrast="40000"/>
          </a:blip>
          <a:stretch>
            <a:fillRect/>
          </a:stretch>
        </p:blipFill>
        <p:spPr>
          <a:xfrm>
            <a:off x="1071538" y="4929198"/>
            <a:ext cx="1906251" cy="1072777"/>
          </a:xfrm>
          <a:prstGeom prst="rect">
            <a:avLst/>
          </a:prstGeom>
        </p:spPr>
      </p:pic>
      <p:pic>
        <p:nvPicPr>
          <p:cNvPr id="18" name="Рисунок 17" descr="avtobus.png"/>
          <p:cNvPicPr>
            <a:picLocks noChangeAspect="1"/>
          </p:cNvPicPr>
          <p:nvPr/>
        </p:nvPicPr>
        <p:blipFill>
          <a:blip r:embed="rId7" cstate="email">
            <a:lum bright="-10000" contrast="40000"/>
          </a:blip>
          <a:stretch>
            <a:fillRect/>
          </a:stretch>
        </p:blipFill>
        <p:spPr>
          <a:xfrm>
            <a:off x="4353290" y="4214818"/>
            <a:ext cx="4410306" cy="1785950"/>
          </a:xfrm>
          <a:prstGeom prst="rect">
            <a:avLst/>
          </a:prstGeom>
        </p:spPr>
      </p:pic>
      <p:sp>
        <p:nvSpPr>
          <p:cNvPr id="19" name="TextBox 18"/>
          <p:cNvSpPr txBox="1"/>
          <p:nvPr/>
        </p:nvSpPr>
        <p:spPr>
          <a:xfrm>
            <a:off x="5857884" y="6072206"/>
            <a:ext cx="1061509"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Автобус</a:t>
            </a:r>
            <a:endParaRPr lang="ru-RU" sz="1600" b="1" dirty="0">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0"/>
            <a:ext cx="9144000" cy="6877238"/>
          </a:xfrm>
          <a:prstGeom prst="rect">
            <a:avLst/>
          </a:prstGeom>
        </p:spPr>
      </p:pic>
      <p:sp>
        <p:nvSpPr>
          <p:cNvPr id="9" name="Прямоугольник 8"/>
          <p:cNvSpPr/>
          <p:nvPr/>
        </p:nvSpPr>
        <p:spPr>
          <a:xfrm>
            <a:off x="500034" y="357166"/>
            <a:ext cx="8143932" cy="707886"/>
          </a:xfrm>
          <a:prstGeom prst="rect">
            <a:avLst/>
          </a:prstGeom>
        </p:spPr>
        <p:txBody>
          <a:bodyPr wrap="square">
            <a:spAutoFit/>
          </a:bodyPr>
          <a:lstStyle/>
          <a:p>
            <a:pPr algn="ctr"/>
            <a:r>
              <a:rPr lang="ru-RU" sz="2000" b="1" dirty="0" smtClean="0">
                <a:latin typeface="Georgia" pitchFamily="18" charset="0"/>
              </a:rPr>
              <a:t>Игры на развитие лексико-грамматического строя речи Игра «Он, она, оно, они »  </a:t>
            </a:r>
            <a:endParaRPr lang="ru-RU" sz="2000" b="1" dirty="0" smtClean="0">
              <a:solidFill>
                <a:srgbClr val="003300"/>
              </a:solidFill>
              <a:latin typeface="Georgia" pitchFamily="18" charset="0"/>
            </a:endParaRPr>
          </a:p>
        </p:txBody>
      </p:sp>
      <p:sp>
        <p:nvSpPr>
          <p:cNvPr id="33794" name="Rectangle 2"/>
          <p:cNvSpPr>
            <a:spLocks noChangeArrowheads="1"/>
          </p:cNvSpPr>
          <p:nvPr/>
        </p:nvSpPr>
        <p:spPr bwMode="auto">
          <a:xfrm>
            <a:off x="500034" y="1000108"/>
            <a:ext cx="8286807"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dirty="0" smtClean="0">
                <a:solidFill>
                  <a:srgbClr val="003300"/>
                </a:solidFill>
                <a:latin typeface="Georgia" pitchFamily="18" charset="0"/>
              </a:rPr>
              <a:t> </a:t>
            </a:r>
            <a:r>
              <a:rPr lang="ru-RU" sz="2000" b="1" dirty="0" smtClean="0">
                <a:solidFill>
                  <a:srgbClr val="003300"/>
                </a:solidFill>
                <a:latin typeface="Georgia" pitchFamily="18" charset="0"/>
              </a:rPr>
              <a:t>Задание:</a:t>
            </a:r>
            <a:r>
              <a:rPr lang="ru-RU" sz="1600" b="1" dirty="0" smtClean="0">
                <a:solidFill>
                  <a:srgbClr val="003300"/>
                </a:solidFill>
                <a:latin typeface="Georgia" pitchFamily="18" charset="0"/>
              </a:rPr>
              <a:t> к  каждому названному существительному  подобрать соответствующее местоимение (он, она, оно, они).</a:t>
            </a:r>
          </a:p>
          <a:p>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19" name="TextBox 18"/>
          <p:cNvSpPr txBox="1"/>
          <p:nvPr/>
        </p:nvSpPr>
        <p:spPr>
          <a:xfrm>
            <a:off x="1000100" y="3500438"/>
            <a:ext cx="1300356"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Самолёты</a:t>
            </a:r>
            <a:endParaRPr lang="ru-RU" sz="1600" b="1" dirty="0">
              <a:latin typeface="Georgia" pitchFamily="18" charset="0"/>
            </a:endParaRPr>
          </a:p>
        </p:txBody>
      </p:sp>
      <p:sp>
        <p:nvSpPr>
          <p:cNvPr id="20" name="TextBox 19"/>
          <p:cNvSpPr txBox="1"/>
          <p:nvPr/>
        </p:nvSpPr>
        <p:spPr>
          <a:xfrm>
            <a:off x="7000892" y="3429000"/>
            <a:ext cx="1135247"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Машина</a:t>
            </a:r>
            <a:endParaRPr lang="ru-RU" sz="1600" b="1" dirty="0">
              <a:latin typeface="Georgia" pitchFamily="18" charset="0"/>
            </a:endParaRPr>
          </a:p>
        </p:txBody>
      </p:sp>
      <p:sp>
        <p:nvSpPr>
          <p:cNvPr id="21" name="TextBox 20"/>
          <p:cNvSpPr txBox="1"/>
          <p:nvPr/>
        </p:nvSpPr>
        <p:spPr>
          <a:xfrm>
            <a:off x="6929454" y="6072206"/>
            <a:ext cx="853119"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Поезд</a:t>
            </a:r>
            <a:endParaRPr lang="ru-RU" sz="1600" b="1" dirty="0">
              <a:latin typeface="Georgia" pitchFamily="18" charset="0"/>
            </a:endParaRPr>
          </a:p>
        </p:txBody>
      </p:sp>
      <p:pic>
        <p:nvPicPr>
          <p:cNvPr id="15" name="Рисунок 14" descr="png-hd-train-tracks--815.png"/>
          <p:cNvPicPr>
            <a:picLocks noChangeAspect="1"/>
          </p:cNvPicPr>
          <p:nvPr/>
        </p:nvPicPr>
        <p:blipFill>
          <a:blip r:embed="rId4" cstate="email">
            <a:lum bright="-10000" contrast="30000"/>
          </a:blip>
          <a:stretch>
            <a:fillRect/>
          </a:stretch>
        </p:blipFill>
        <p:spPr>
          <a:xfrm>
            <a:off x="4429124" y="3611321"/>
            <a:ext cx="4286279" cy="2960951"/>
          </a:xfrm>
          <a:prstGeom prst="rect">
            <a:avLst/>
          </a:prstGeom>
        </p:spPr>
      </p:pic>
      <p:pic>
        <p:nvPicPr>
          <p:cNvPr id="17" name="Рисунок 16" descr="588586c92c05e0317c90feaf6.png"/>
          <p:cNvPicPr>
            <a:picLocks noChangeAspect="1"/>
          </p:cNvPicPr>
          <p:nvPr/>
        </p:nvPicPr>
        <p:blipFill>
          <a:blip r:embed="rId5" cstate="email">
            <a:lum bright="-10000" contrast="40000"/>
          </a:blip>
          <a:stretch>
            <a:fillRect/>
          </a:stretch>
        </p:blipFill>
        <p:spPr>
          <a:xfrm>
            <a:off x="5429256" y="2000240"/>
            <a:ext cx="3302634" cy="1431141"/>
          </a:xfrm>
          <a:prstGeom prst="rect">
            <a:avLst/>
          </a:prstGeom>
        </p:spPr>
      </p:pic>
      <p:pic>
        <p:nvPicPr>
          <p:cNvPr id="23" name="Рисунок 22" descr="vid-zhd-transporta-3.png"/>
          <p:cNvPicPr>
            <a:picLocks noChangeAspect="1"/>
          </p:cNvPicPr>
          <p:nvPr/>
        </p:nvPicPr>
        <p:blipFill>
          <a:blip r:embed="rId6" cstate="email">
            <a:lum contrast="20000"/>
          </a:blip>
          <a:stretch>
            <a:fillRect/>
          </a:stretch>
        </p:blipFill>
        <p:spPr>
          <a:xfrm>
            <a:off x="357158" y="4143380"/>
            <a:ext cx="3280545" cy="2428892"/>
          </a:xfrm>
          <a:prstGeom prst="rect">
            <a:avLst/>
          </a:prstGeom>
        </p:spPr>
      </p:pic>
      <p:pic>
        <p:nvPicPr>
          <p:cNvPr id="25" name="Рисунок 24" descr="airplane-png-13.png"/>
          <p:cNvPicPr>
            <a:picLocks noChangeAspect="1"/>
          </p:cNvPicPr>
          <p:nvPr/>
        </p:nvPicPr>
        <p:blipFill>
          <a:blip r:embed="rId7" cstate="email">
            <a:lum bright="-10000" contrast="40000"/>
          </a:blip>
          <a:stretch>
            <a:fillRect/>
          </a:stretch>
        </p:blipFill>
        <p:spPr>
          <a:xfrm flipH="1">
            <a:off x="500034" y="1643050"/>
            <a:ext cx="5502683" cy="1714512"/>
          </a:xfrm>
          <a:prstGeom prst="rect">
            <a:avLst/>
          </a:prstGeom>
        </p:spPr>
      </p:pic>
      <p:sp>
        <p:nvSpPr>
          <p:cNvPr id="26" name="TextBox 25"/>
          <p:cNvSpPr txBox="1"/>
          <p:nvPr/>
        </p:nvSpPr>
        <p:spPr>
          <a:xfrm>
            <a:off x="1785918" y="6000768"/>
            <a:ext cx="888385"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Метро</a:t>
            </a:r>
            <a:endParaRPr lang="ru-RU" sz="1600" b="1" dirty="0">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0"/>
            <a:ext cx="9144000" cy="6877238"/>
          </a:xfrm>
          <a:prstGeom prst="rect">
            <a:avLst/>
          </a:prstGeom>
        </p:spPr>
      </p:pic>
      <p:sp>
        <p:nvSpPr>
          <p:cNvPr id="9" name="Прямоугольник 8"/>
          <p:cNvSpPr/>
          <p:nvPr/>
        </p:nvSpPr>
        <p:spPr>
          <a:xfrm>
            <a:off x="500034" y="357166"/>
            <a:ext cx="8143932" cy="707886"/>
          </a:xfrm>
          <a:prstGeom prst="rect">
            <a:avLst/>
          </a:prstGeom>
        </p:spPr>
        <p:txBody>
          <a:bodyPr wrap="square">
            <a:spAutoFit/>
          </a:bodyPr>
          <a:lstStyle/>
          <a:p>
            <a:pPr algn="ctr"/>
            <a:r>
              <a:rPr lang="ru-RU" sz="2000" b="1" dirty="0" smtClean="0">
                <a:latin typeface="Georgia" pitchFamily="18" charset="0"/>
              </a:rPr>
              <a:t>Игры на развитие лексико-грамматического строя речи Игра «Скажи, сколько…» </a:t>
            </a:r>
            <a:endParaRPr lang="ru-RU" sz="2000" b="1" dirty="0" smtClean="0">
              <a:solidFill>
                <a:srgbClr val="003300"/>
              </a:solidFill>
              <a:latin typeface="Georgia" pitchFamily="18" charset="0"/>
            </a:endParaRPr>
          </a:p>
        </p:txBody>
      </p:sp>
      <p:sp>
        <p:nvSpPr>
          <p:cNvPr id="33794" name="Rectangle 2"/>
          <p:cNvSpPr>
            <a:spLocks noChangeArrowheads="1"/>
          </p:cNvSpPr>
          <p:nvPr/>
        </p:nvSpPr>
        <p:spPr bwMode="auto">
          <a:xfrm>
            <a:off x="500034" y="1000108"/>
            <a:ext cx="828680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1600" b="1" dirty="0" smtClean="0">
                <a:latin typeface="Georgia" pitchFamily="18" charset="0"/>
              </a:rPr>
              <a:t>Задание: к  каждому названному существительному  подобрать соответствующее  числительное </a:t>
            </a:r>
            <a:r>
              <a:rPr lang="ru-RU" sz="1600" b="1" i="1" dirty="0" smtClean="0">
                <a:latin typeface="Georgia" pitchFamily="18" charset="0"/>
              </a:rPr>
              <a:t>(один, одна, одно).</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20" name="TextBox 19"/>
          <p:cNvSpPr txBox="1"/>
          <p:nvPr/>
        </p:nvSpPr>
        <p:spPr>
          <a:xfrm>
            <a:off x="7000892" y="3429000"/>
            <a:ext cx="1135247"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Машина</a:t>
            </a:r>
            <a:endParaRPr lang="ru-RU" sz="1600" b="1" dirty="0">
              <a:latin typeface="Georgia" pitchFamily="18" charset="0"/>
            </a:endParaRPr>
          </a:p>
        </p:txBody>
      </p:sp>
      <p:sp>
        <p:nvSpPr>
          <p:cNvPr id="21" name="TextBox 20"/>
          <p:cNvSpPr txBox="1"/>
          <p:nvPr/>
        </p:nvSpPr>
        <p:spPr>
          <a:xfrm>
            <a:off x="6929454" y="6072206"/>
            <a:ext cx="853119"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Поезд</a:t>
            </a:r>
            <a:endParaRPr lang="ru-RU" sz="1600" b="1" dirty="0">
              <a:latin typeface="Georgia" pitchFamily="18" charset="0"/>
            </a:endParaRPr>
          </a:p>
        </p:txBody>
      </p:sp>
      <p:pic>
        <p:nvPicPr>
          <p:cNvPr id="15" name="Рисунок 14" descr="png-hd-train-tracks--815.png"/>
          <p:cNvPicPr>
            <a:picLocks noChangeAspect="1"/>
          </p:cNvPicPr>
          <p:nvPr/>
        </p:nvPicPr>
        <p:blipFill>
          <a:blip r:embed="rId4" cstate="email">
            <a:lum bright="-10000" contrast="30000"/>
          </a:blip>
          <a:stretch>
            <a:fillRect/>
          </a:stretch>
        </p:blipFill>
        <p:spPr>
          <a:xfrm>
            <a:off x="4429124" y="3611321"/>
            <a:ext cx="4286279" cy="2960951"/>
          </a:xfrm>
          <a:prstGeom prst="rect">
            <a:avLst/>
          </a:prstGeom>
        </p:spPr>
      </p:pic>
      <p:pic>
        <p:nvPicPr>
          <p:cNvPr id="17" name="Рисунок 16" descr="588586c92c05e0317c90feaf6.png"/>
          <p:cNvPicPr>
            <a:picLocks noChangeAspect="1"/>
          </p:cNvPicPr>
          <p:nvPr/>
        </p:nvPicPr>
        <p:blipFill>
          <a:blip r:embed="rId5" cstate="email">
            <a:lum bright="-10000" contrast="40000"/>
          </a:blip>
          <a:stretch>
            <a:fillRect/>
          </a:stretch>
        </p:blipFill>
        <p:spPr>
          <a:xfrm>
            <a:off x="5429256" y="2000240"/>
            <a:ext cx="3302634" cy="1431141"/>
          </a:xfrm>
          <a:prstGeom prst="rect">
            <a:avLst/>
          </a:prstGeom>
        </p:spPr>
      </p:pic>
      <p:pic>
        <p:nvPicPr>
          <p:cNvPr id="23" name="Рисунок 22" descr="vid-zhd-transporta-3.png"/>
          <p:cNvPicPr>
            <a:picLocks noChangeAspect="1"/>
          </p:cNvPicPr>
          <p:nvPr/>
        </p:nvPicPr>
        <p:blipFill>
          <a:blip r:embed="rId6" cstate="email">
            <a:lum contrast="20000"/>
          </a:blip>
          <a:stretch>
            <a:fillRect/>
          </a:stretch>
        </p:blipFill>
        <p:spPr>
          <a:xfrm>
            <a:off x="357158" y="1857364"/>
            <a:ext cx="3955951" cy="2928958"/>
          </a:xfrm>
          <a:prstGeom prst="rect">
            <a:avLst/>
          </a:prstGeom>
        </p:spPr>
      </p:pic>
      <p:sp>
        <p:nvSpPr>
          <p:cNvPr id="26" name="TextBox 25"/>
          <p:cNvSpPr txBox="1"/>
          <p:nvPr/>
        </p:nvSpPr>
        <p:spPr>
          <a:xfrm>
            <a:off x="1785918" y="5143512"/>
            <a:ext cx="888385"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Метро</a:t>
            </a:r>
            <a:endParaRPr lang="ru-RU" sz="1600" b="1" dirty="0">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9" name="Прямоугольник 8"/>
          <p:cNvSpPr/>
          <p:nvPr/>
        </p:nvSpPr>
        <p:spPr>
          <a:xfrm>
            <a:off x="500034" y="357166"/>
            <a:ext cx="8143932" cy="707886"/>
          </a:xfrm>
          <a:prstGeom prst="rect">
            <a:avLst/>
          </a:prstGeom>
        </p:spPr>
        <p:txBody>
          <a:bodyPr wrap="square">
            <a:spAutoFit/>
          </a:bodyPr>
          <a:lstStyle/>
          <a:p>
            <a:pPr algn="ctr"/>
            <a:r>
              <a:rPr lang="ru-RU" sz="2000" b="1" dirty="0" smtClean="0">
                <a:latin typeface="Georgia" pitchFamily="18" charset="0"/>
              </a:rPr>
              <a:t>Игры на развитие лексико-грамматического строя речи Игра </a:t>
            </a:r>
            <a:r>
              <a:rPr lang="ru-RU" sz="2000" b="1" i="1" dirty="0" smtClean="0">
                <a:latin typeface="Georgia" pitchFamily="18" charset="0"/>
              </a:rPr>
              <a:t>«</a:t>
            </a:r>
            <a:r>
              <a:rPr lang="ru-RU" sz="2000" b="1" dirty="0" smtClean="0">
                <a:latin typeface="Georgia" pitchFamily="18" charset="0"/>
              </a:rPr>
              <a:t>Назови ласково»</a:t>
            </a:r>
            <a:endParaRPr lang="ru-RU" sz="2000" b="1" dirty="0" smtClean="0">
              <a:solidFill>
                <a:srgbClr val="003300"/>
              </a:solidFill>
              <a:latin typeface="Georgia" pitchFamily="18" charset="0"/>
            </a:endParaRPr>
          </a:p>
        </p:txBody>
      </p:sp>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19" name="TextBox 18"/>
          <p:cNvSpPr txBox="1"/>
          <p:nvPr/>
        </p:nvSpPr>
        <p:spPr>
          <a:xfrm>
            <a:off x="928662" y="3571876"/>
            <a:ext cx="2465740"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Самолёт - самолётик</a:t>
            </a:r>
            <a:endParaRPr lang="ru-RU" sz="1600" b="1" dirty="0">
              <a:latin typeface="Georgia" pitchFamily="18" charset="0"/>
            </a:endParaRPr>
          </a:p>
        </p:txBody>
      </p:sp>
      <p:sp>
        <p:nvSpPr>
          <p:cNvPr id="20" name="TextBox 19"/>
          <p:cNvSpPr txBox="1"/>
          <p:nvPr/>
        </p:nvSpPr>
        <p:spPr>
          <a:xfrm>
            <a:off x="7072330" y="3571876"/>
            <a:ext cx="1337226"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Машина…</a:t>
            </a:r>
            <a:endParaRPr lang="ru-RU" sz="1600" b="1" dirty="0">
              <a:latin typeface="Georgia" pitchFamily="18" charset="0"/>
            </a:endParaRPr>
          </a:p>
        </p:txBody>
      </p:sp>
      <p:sp>
        <p:nvSpPr>
          <p:cNvPr id="21" name="TextBox 20"/>
          <p:cNvSpPr txBox="1"/>
          <p:nvPr/>
        </p:nvSpPr>
        <p:spPr>
          <a:xfrm>
            <a:off x="6929454" y="6000768"/>
            <a:ext cx="1059906"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Лодка…</a:t>
            </a:r>
            <a:endParaRPr lang="ru-RU" sz="1600" b="1" dirty="0">
              <a:latin typeface="Georgia" pitchFamily="18" charset="0"/>
            </a:endParaRPr>
          </a:p>
        </p:txBody>
      </p:sp>
      <p:sp>
        <p:nvSpPr>
          <p:cNvPr id="26" name="TextBox 25"/>
          <p:cNvSpPr txBox="1"/>
          <p:nvPr/>
        </p:nvSpPr>
        <p:spPr>
          <a:xfrm>
            <a:off x="785786" y="6000768"/>
            <a:ext cx="1027845"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Катер…</a:t>
            </a:r>
            <a:endParaRPr lang="ru-RU" sz="1600" b="1" dirty="0">
              <a:latin typeface="Georgia" pitchFamily="18" charset="0"/>
            </a:endParaRPr>
          </a:p>
        </p:txBody>
      </p:sp>
      <p:pic>
        <p:nvPicPr>
          <p:cNvPr id="18" name="Рисунок 17" descr="aviaciya-3d-risovanye-v-graphic-polet-sa-1343403.png"/>
          <p:cNvPicPr>
            <a:picLocks noChangeAspect="1"/>
          </p:cNvPicPr>
          <p:nvPr/>
        </p:nvPicPr>
        <p:blipFill>
          <a:blip r:embed="rId4" cstate="email">
            <a:lum contrast="40000"/>
          </a:blip>
          <a:stretch>
            <a:fillRect/>
          </a:stretch>
        </p:blipFill>
        <p:spPr>
          <a:xfrm>
            <a:off x="428596" y="1000108"/>
            <a:ext cx="4929119" cy="2571768"/>
          </a:xfrm>
          <a:prstGeom prst="rect">
            <a:avLst/>
          </a:prstGeom>
        </p:spPr>
      </p:pic>
      <p:pic>
        <p:nvPicPr>
          <p:cNvPr id="22" name="Рисунок 21" descr="11438078-vector-isolated-dump-truck-without-gradients.png"/>
          <p:cNvPicPr>
            <a:picLocks noChangeAspect="1"/>
          </p:cNvPicPr>
          <p:nvPr/>
        </p:nvPicPr>
        <p:blipFill>
          <a:blip r:embed="rId5" cstate="email">
            <a:lum bright="-10000"/>
          </a:blip>
          <a:stretch>
            <a:fillRect/>
          </a:stretch>
        </p:blipFill>
        <p:spPr>
          <a:xfrm flipH="1">
            <a:off x="5572132" y="1500174"/>
            <a:ext cx="2996649" cy="1785950"/>
          </a:xfrm>
          <a:prstGeom prst="rect">
            <a:avLst/>
          </a:prstGeom>
        </p:spPr>
      </p:pic>
      <p:pic>
        <p:nvPicPr>
          <p:cNvPr id="28" name="Рисунок 27" descr="zalog-na-yachta.png"/>
          <p:cNvPicPr>
            <a:picLocks noChangeAspect="1"/>
          </p:cNvPicPr>
          <p:nvPr/>
        </p:nvPicPr>
        <p:blipFill>
          <a:blip r:embed="rId6" cstate="email"/>
          <a:stretch>
            <a:fillRect/>
          </a:stretch>
        </p:blipFill>
        <p:spPr>
          <a:xfrm flipH="1">
            <a:off x="571472" y="4000504"/>
            <a:ext cx="4866674" cy="2286016"/>
          </a:xfrm>
          <a:prstGeom prst="rect">
            <a:avLst/>
          </a:prstGeom>
        </p:spPr>
      </p:pic>
      <p:pic>
        <p:nvPicPr>
          <p:cNvPr id="29" name="Рисунок 28" descr="ef7b8313264119950cd4845ed1dd0eef.png"/>
          <p:cNvPicPr>
            <a:picLocks noChangeAspect="1"/>
          </p:cNvPicPr>
          <p:nvPr/>
        </p:nvPicPr>
        <p:blipFill>
          <a:blip r:embed="rId7" cstate="email"/>
          <a:stretch>
            <a:fillRect/>
          </a:stretch>
        </p:blipFill>
        <p:spPr>
          <a:xfrm>
            <a:off x="6143636" y="4572008"/>
            <a:ext cx="2495545" cy="1245335"/>
          </a:xfrm>
          <a:prstGeom prst="rect">
            <a:avLst/>
          </a:prstGeom>
        </p:spPr>
      </p:pic>
      <p:pic>
        <p:nvPicPr>
          <p:cNvPr id="30" name="Рисунок 29" descr="5749575.png"/>
          <p:cNvPicPr>
            <a:picLocks noChangeAspect="1"/>
          </p:cNvPicPr>
          <p:nvPr/>
        </p:nvPicPr>
        <p:blipFill>
          <a:blip r:embed="rId8" cstate="email"/>
          <a:stretch>
            <a:fillRect/>
          </a:stretch>
        </p:blipFill>
        <p:spPr>
          <a:xfrm>
            <a:off x="4000496" y="3071810"/>
            <a:ext cx="2335605" cy="1359395"/>
          </a:xfrm>
          <a:prstGeom prst="rect">
            <a:avLst/>
          </a:prstGeom>
        </p:spPr>
      </p:pic>
      <p:sp>
        <p:nvSpPr>
          <p:cNvPr id="31" name="TextBox 30"/>
          <p:cNvSpPr txBox="1"/>
          <p:nvPr/>
        </p:nvSpPr>
        <p:spPr>
          <a:xfrm>
            <a:off x="4500562" y="4500570"/>
            <a:ext cx="1560042"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Велосипед…</a:t>
            </a:r>
            <a:endParaRPr lang="ru-RU" sz="1600" b="1" dirty="0">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8" name="Прямоугольник 7"/>
          <p:cNvSpPr/>
          <p:nvPr/>
        </p:nvSpPr>
        <p:spPr>
          <a:xfrm>
            <a:off x="428596" y="285728"/>
            <a:ext cx="1500198" cy="461665"/>
          </a:xfrm>
          <a:prstGeom prst="rect">
            <a:avLst/>
          </a:prstGeom>
        </p:spPr>
        <p:txBody>
          <a:bodyPr wrap="square">
            <a:spAutoFit/>
          </a:bodyPr>
          <a:lstStyle/>
          <a:p>
            <a:pPr algn="ctr"/>
            <a:r>
              <a:rPr lang="ru-RU" sz="2400" b="1" dirty="0" smtClean="0">
                <a:solidFill>
                  <a:srgbClr val="003300"/>
                </a:solidFill>
                <a:latin typeface="Georgia" pitchFamily="18" charset="0"/>
              </a:rPr>
              <a:t>Цель:</a:t>
            </a:r>
            <a:endParaRPr lang="ru-RU" sz="2400" dirty="0" smtClean="0">
              <a:solidFill>
                <a:srgbClr val="003300"/>
              </a:solidFill>
              <a:latin typeface="Georgia" pitchFamily="18" charset="0"/>
            </a:endParaRPr>
          </a:p>
        </p:txBody>
      </p:sp>
      <p:sp>
        <p:nvSpPr>
          <p:cNvPr id="9" name="Прямоугольник 8"/>
          <p:cNvSpPr/>
          <p:nvPr/>
        </p:nvSpPr>
        <p:spPr>
          <a:xfrm>
            <a:off x="428596" y="642918"/>
            <a:ext cx="8143932" cy="3662541"/>
          </a:xfrm>
          <a:prstGeom prst="rect">
            <a:avLst/>
          </a:prstGeom>
        </p:spPr>
        <p:txBody>
          <a:bodyPr wrap="square">
            <a:spAutoFit/>
          </a:bodyPr>
          <a:lstStyle/>
          <a:p>
            <a:r>
              <a:rPr lang="ru-RU" sz="1600" b="1" dirty="0" smtClean="0">
                <a:solidFill>
                  <a:srgbClr val="003300"/>
                </a:solidFill>
                <a:latin typeface="Georgia" pitchFamily="18" charset="0"/>
              </a:rPr>
              <a:t>1. Закрепить знания о видах транспорта.</a:t>
            </a:r>
          </a:p>
          <a:p>
            <a:r>
              <a:rPr lang="ru-RU" sz="1600" b="1" dirty="0" smtClean="0">
                <a:solidFill>
                  <a:srgbClr val="003300"/>
                </a:solidFill>
                <a:latin typeface="Georgia" pitchFamily="18" charset="0"/>
              </a:rPr>
              <a:t>2. Закрепление поставленного  звука </a:t>
            </a:r>
            <a:r>
              <a:rPr lang="ru-RU" sz="2400" b="1" dirty="0" smtClean="0">
                <a:solidFill>
                  <a:srgbClr val="003300"/>
                </a:solidFill>
                <a:latin typeface="Georgia" pitchFamily="18" charset="0"/>
              </a:rPr>
              <a:t>«</a:t>
            </a:r>
            <a:r>
              <a:rPr lang="ru-RU" sz="2400" b="1" dirty="0" err="1" smtClean="0">
                <a:solidFill>
                  <a:srgbClr val="003300"/>
                </a:solidFill>
                <a:latin typeface="Georgia" pitchFamily="18" charset="0"/>
              </a:rPr>
              <a:t>ш</a:t>
            </a:r>
            <a:r>
              <a:rPr lang="ru-RU" sz="2400" b="1" dirty="0" smtClean="0">
                <a:solidFill>
                  <a:srgbClr val="003300"/>
                </a:solidFill>
                <a:latin typeface="Georgia" pitchFamily="18" charset="0"/>
              </a:rPr>
              <a:t>»</a:t>
            </a:r>
            <a:r>
              <a:rPr lang="ru-RU" sz="1600" b="1" dirty="0" smtClean="0">
                <a:solidFill>
                  <a:srgbClr val="003300"/>
                </a:solidFill>
                <a:latin typeface="Georgia" pitchFamily="18" charset="0"/>
              </a:rPr>
              <a:t> (в слогах, словах, предложениях, связной речи - по указанию логопеда).</a:t>
            </a:r>
          </a:p>
          <a:p>
            <a:r>
              <a:rPr lang="ru-RU" sz="1600" b="1" dirty="0" smtClean="0">
                <a:solidFill>
                  <a:srgbClr val="003300"/>
                </a:solidFill>
                <a:latin typeface="Georgia" pitchFamily="18" charset="0"/>
              </a:rPr>
              <a:t>3.  Развивать  память, мышление, внимание, т. е. психические процессы.</a:t>
            </a:r>
          </a:p>
          <a:p>
            <a:r>
              <a:rPr lang="ru-RU" sz="1600" b="1" dirty="0" smtClean="0">
                <a:solidFill>
                  <a:srgbClr val="003300"/>
                </a:solidFill>
                <a:latin typeface="Georgia" pitchFamily="18" charset="0"/>
              </a:rPr>
              <a:t>4. Развивать фонематический  слух.</a:t>
            </a:r>
          </a:p>
          <a:p>
            <a:r>
              <a:rPr lang="ru-RU" sz="1600" b="1" dirty="0" smtClean="0">
                <a:solidFill>
                  <a:srgbClr val="003300"/>
                </a:solidFill>
                <a:latin typeface="Georgia" pitchFamily="18" charset="0"/>
              </a:rPr>
              <a:t>5.  Закрепить  лексико-грамматические категории: упражнять в согласовании числительного </a:t>
            </a:r>
            <a:r>
              <a:rPr lang="ru-RU" sz="1600" b="1" i="1" dirty="0" smtClean="0">
                <a:solidFill>
                  <a:srgbClr val="003300"/>
                </a:solidFill>
                <a:latin typeface="Georgia" pitchFamily="18" charset="0"/>
              </a:rPr>
              <a:t>«один»</a:t>
            </a:r>
            <a:r>
              <a:rPr lang="ru-RU" sz="1600" b="1" dirty="0" smtClean="0">
                <a:solidFill>
                  <a:srgbClr val="003300"/>
                </a:solidFill>
                <a:latin typeface="Georgia" pitchFamily="18" charset="0"/>
              </a:rPr>
              <a:t> с существительными; личные местоимения 3-го лица с существительными;</a:t>
            </a:r>
            <a:r>
              <a:rPr lang="ru-RU" sz="1600" b="1" u="sng" dirty="0" smtClean="0">
                <a:solidFill>
                  <a:srgbClr val="003300"/>
                </a:solidFill>
                <a:latin typeface="Georgia" pitchFamily="18" charset="0"/>
              </a:rPr>
              <a:t> </a:t>
            </a:r>
            <a:r>
              <a:rPr lang="ru-RU" sz="1600" b="1" dirty="0" smtClean="0">
                <a:solidFill>
                  <a:srgbClr val="003300"/>
                </a:solidFill>
                <a:latin typeface="Georgia" pitchFamily="18" charset="0"/>
              </a:rPr>
              <a:t>правильно употреблять  слова с уменьшительно-ласкательным суффиксом, образовывать существительные в родительном падеже,  обогащать номинативный и предикативный словарь детей.</a:t>
            </a:r>
          </a:p>
          <a:p>
            <a:r>
              <a:rPr lang="ru-RU" sz="1600" b="1" dirty="0" smtClean="0">
                <a:solidFill>
                  <a:srgbClr val="003300"/>
                </a:solidFill>
                <a:latin typeface="Georgia" pitchFamily="18" charset="0"/>
              </a:rPr>
              <a:t>6. Развивать  мелкую  моторику. </a:t>
            </a:r>
          </a:p>
          <a:p>
            <a:r>
              <a:rPr lang="ru-RU" sz="1600" b="1" dirty="0" smtClean="0">
                <a:solidFill>
                  <a:srgbClr val="003300"/>
                </a:solidFill>
                <a:latin typeface="Georgia" pitchFamily="18" charset="0"/>
              </a:rPr>
              <a:t>7. Развивать  артикуляционную  моторику.</a:t>
            </a:r>
            <a:endParaRPr lang="ru-RU" sz="1600" dirty="0">
              <a:solidFill>
                <a:srgbClr val="003300"/>
              </a:solidFill>
            </a:endParaRPr>
          </a:p>
        </p:txBody>
      </p:sp>
      <p:pic>
        <p:nvPicPr>
          <p:cNvPr id="6" name="Рисунок 5" descr="-sh_5a2d8d1dee286.png"/>
          <p:cNvPicPr>
            <a:picLocks noChangeAspect="1"/>
          </p:cNvPicPr>
          <p:nvPr/>
        </p:nvPicPr>
        <p:blipFill>
          <a:blip r:embed="rId4" cstate="email"/>
          <a:stretch>
            <a:fillRect/>
          </a:stretch>
        </p:blipFill>
        <p:spPr>
          <a:xfrm flipH="1">
            <a:off x="5072065" y="4030878"/>
            <a:ext cx="3538013" cy="2433997"/>
          </a:xfrm>
          <a:prstGeom prst="rect">
            <a:avLst/>
          </a:prstGeom>
        </p:spPr>
      </p:pic>
      <p:pic>
        <p:nvPicPr>
          <p:cNvPr id="7" name="Рисунок 6" descr="16693884-1.png"/>
          <p:cNvPicPr>
            <a:picLocks noChangeAspect="1"/>
          </p:cNvPicPr>
          <p:nvPr/>
        </p:nvPicPr>
        <p:blipFill>
          <a:blip r:embed="rId5" cstate="email"/>
          <a:stretch>
            <a:fillRect/>
          </a:stretch>
        </p:blipFill>
        <p:spPr>
          <a:xfrm>
            <a:off x="1000100" y="4488968"/>
            <a:ext cx="3286148" cy="1909912"/>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9" name="Прямоугольник 8"/>
          <p:cNvSpPr/>
          <p:nvPr/>
        </p:nvSpPr>
        <p:spPr>
          <a:xfrm>
            <a:off x="500034" y="357166"/>
            <a:ext cx="8143932" cy="707886"/>
          </a:xfrm>
          <a:prstGeom prst="rect">
            <a:avLst/>
          </a:prstGeom>
        </p:spPr>
        <p:txBody>
          <a:bodyPr wrap="square">
            <a:spAutoFit/>
          </a:bodyPr>
          <a:lstStyle/>
          <a:p>
            <a:pPr algn="ctr"/>
            <a:r>
              <a:rPr lang="ru-RU" sz="2000" b="1" dirty="0" smtClean="0">
                <a:latin typeface="Georgia" pitchFamily="18" charset="0"/>
              </a:rPr>
              <a:t>Игры на развитие лексико-грамматического строя речи Игра </a:t>
            </a:r>
            <a:r>
              <a:rPr lang="ru-RU" sz="2000" b="1" i="1" dirty="0" smtClean="0">
                <a:latin typeface="Georgia" pitchFamily="18" charset="0"/>
              </a:rPr>
              <a:t>«</a:t>
            </a:r>
            <a:r>
              <a:rPr lang="ru-RU" sz="2000" b="1" dirty="0" smtClean="0">
                <a:latin typeface="Georgia" pitchFamily="18" charset="0"/>
              </a:rPr>
              <a:t>Есть – нет</a:t>
            </a:r>
            <a:r>
              <a:rPr lang="ru-RU" sz="2000" b="1" i="1" dirty="0" smtClean="0">
                <a:latin typeface="Georgia" pitchFamily="18" charset="0"/>
              </a:rPr>
              <a:t>» </a:t>
            </a:r>
            <a:endParaRPr lang="ru-RU" sz="2000" b="1" dirty="0" smtClean="0">
              <a:solidFill>
                <a:srgbClr val="003300"/>
              </a:solidFill>
              <a:latin typeface="Georgia" pitchFamily="18" charset="0"/>
            </a:endParaRPr>
          </a:p>
        </p:txBody>
      </p:sp>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19" name="TextBox 18"/>
          <p:cNvSpPr txBox="1"/>
          <p:nvPr/>
        </p:nvSpPr>
        <p:spPr>
          <a:xfrm>
            <a:off x="642910" y="3571876"/>
            <a:ext cx="1306768"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Самолёт…</a:t>
            </a:r>
            <a:endParaRPr lang="ru-RU" sz="1600" b="1" dirty="0">
              <a:latin typeface="Georgia" pitchFamily="18" charset="0"/>
            </a:endParaRPr>
          </a:p>
        </p:txBody>
      </p:sp>
      <p:sp>
        <p:nvSpPr>
          <p:cNvPr id="20" name="TextBox 19"/>
          <p:cNvSpPr txBox="1"/>
          <p:nvPr/>
        </p:nvSpPr>
        <p:spPr>
          <a:xfrm>
            <a:off x="5572132" y="3500438"/>
            <a:ext cx="2928958" cy="1015663"/>
          </a:xfrm>
          <a:prstGeom prst="rect">
            <a:avLst/>
          </a:prstGeom>
          <a:noFill/>
          <a:ln w="28575">
            <a:solidFill>
              <a:srgbClr val="003300"/>
            </a:solidFill>
          </a:ln>
        </p:spPr>
        <p:txBody>
          <a:bodyPr wrap="square" rtlCol="0">
            <a:spAutoFit/>
          </a:bodyPr>
          <a:lstStyle/>
          <a:p>
            <a:r>
              <a:rPr lang="ru-RU" sz="2000" b="1" dirty="0" smtClean="0">
                <a:latin typeface="Georgia" pitchFamily="18" charset="0"/>
              </a:rPr>
              <a:t>Образец: машина – есть машина,  нет машины.</a:t>
            </a:r>
            <a:endParaRPr lang="ru-RU" sz="2000" b="1" dirty="0">
              <a:latin typeface="Georgia" pitchFamily="18" charset="0"/>
            </a:endParaRPr>
          </a:p>
        </p:txBody>
      </p:sp>
      <p:sp>
        <p:nvSpPr>
          <p:cNvPr id="21" name="TextBox 20"/>
          <p:cNvSpPr txBox="1"/>
          <p:nvPr/>
        </p:nvSpPr>
        <p:spPr>
          <a:xfrm>
            <a:off x="6929454" y="6000768"/>
            <a:ext cx="1059906"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Лодка…</a:t>
            </a:r>
            <a:endParaRPr lang="ru-RU" sz="1600" b="1" dirty="0">
              <a:latin typeface="Georgia" pitchFamily="18" charset="0"/>
            </a:endParaRPr>
          </a:p>
        </p:txBody>
      </p:sp>
      <p:sp>
        <p:nvSpPr>
          <p:cNvPr id="26" name="TextBox 25"/>
          <p:cNvSpPr txBox="1"/>
          <p:nvPr/>
        </p:nvSpPr>
        <p:spPr>
          <a:xfrm>
            <a:off x="785786" y="6000768"/>
            <a:ext cx="1027845"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Катер…</a:t>
            </a:r>
            <a:endParaRPr lang="ru-RU" sz="1600" b="1" dirty="0">
              <a:latin typeface="Georgia" pitchFamily="18" charset="0"/>
            </a:endParaRPr>
          </a:p>
        </p:txBody>
      </p:sp>
      <p:pic>
        <p:nvPicPr>
          <p:cNvPr id="18" name="Рисунок 17" descr="aviaciya-3d-risovanye-v-graphic-polet-sa-1343403.png"/>
          <p:cNvPicPr>
            <a:picLocks noChangeAspect="1"/>
          </p:cNvPicPr>
          <p:nvPr/>
        </p:nvPicPr>
        <p:blipFill>
          <a:blip r:embed="rId4" cstate="email">
            <a:lum contrast="40000"/>
          </a:blip>
          <a:stretch>
            <a:fillRect/>
          </a:stretch>
        </p:blipFill>
        <p:spPr>
          <a:xfrm>
            <a:off x="357158" y="1500174"/>
            <a:ext cx="3857651" cy="2012730"/>
          </a:xfrm>
          <a:prstGeom prst="rect">
            <a:avLst/>
          </a:prstGeom>
        </p:spPr>
      </p:pic>
      <p:pic>
        <p:nvPicPr>
          <p:cNvPr id="22" name="Рисунок 21" descr="11438078-vector-isolated-dump-truck-without-gradients.png"/>
          <p:cNvPicPr>
            <a:picLocks noChangeAspect="1"/>
          </p:cNvPicPr>
          <p:nvPr/>
        </p:nvPicPr>
        <p:blipFill>
          <a:blip r:embed="rId5" cstate="email">
            <a:lum bright="-10000"/>
          </a:blip>
          <a:stretch>
            <a:fillRect/>
          </a:stretch>
        </p:blipFill>
        <p:spPr>
          <a:xfrm flipH="1">
            <a:off x="5572132" y="1500174"/>
            <a:ext cx="2996649" cy="1785950"/>
          </a:xfrm>
          <a:prstGeom prst="rect">
            <a:avLst/>
          </a:prstGeom>
        </p:spPr>
      </p:pic>
      <p:pic>
        <p:nvPicPr>
          <p:cNvPr id="28" name="Рисунок 27" descr="zalog-na-yachta.png"/>
          <p:cNvPicPr>
            <a:picLocks noChangeAspect="1"/>
          </p:cNvPicPr>
          <p:nvPr/>
        </p:nvPicPr>
        <p:blipFill>
          <a:blip r:embed="rId6" cstate="email"/>
          <a:stretch>
            <a:fillRect/>
          </a:stretch>
        </p:blipFill>
        <p:spPr>
          <a:xfrm flipH="1">
            <a:off x="571472" y="4000504"/>
            <a:ext cx="4866674" cy="2286016"/>
          </a:xfrm>
          <a:prstGeom prst="rect">
            <a:avLst/>
          </a:prstGeom>
        </p:spPr>
      </p:pic>
      <p:pic>
        <p:nvPicPr>
          <p:cNvPr id="29" name="Рисунок 28" descr="ef7b8313264119950cd4845ed1dd0eef.png"/>
          <p:cNvPicPr>
            <a:picLocks noChangeAspect="1"/>
          </p:cNvPicPr>
          <p:nvPr/>
        </p:nvPicPr>
        <p:blipFill>
          <a:blip r:embed="rId7" cstate="email"/>
          <a:stretch>
            <a:fillRect/>
          </a:stretch>
        </p:blipFill>
        <p:spPr>
          <a:xfrm>
            <a:off x="6143636" y="4572008"/>
            <a:ext cx="2495545" cy="1245335"/>
          </a:xfrm>
          <a:prstGeom prst="rect">
            <a:avLst/>
          </a:prstGeom>
        </p:spPr>
      </p:pic>
      <p:pic>
        <p:nvPicPr>
          <p:cNvPr id="30" name="Рисунок 29" descr="5749575.png"/>
          <p:cNvPicPr>
            <a:picLocks noChangeAspect="1"/>
          </p:cNvPicPr>
          <p:nvPr/>
        </p:nvPicPr>
        <p:blipFill>
          <a:blip r:embed="rId8" cstate="email"/>
          <a:stretch>
            <a:fillRect/>
          </a:stretch>
        </p:blipFill>
        <p:spPr>
          <a:xfrm>
            <a:off x="3000364" y="3214686"/>
            <a:ext cx="1785950" cy="1039479"/>
          </a:xfrm>
          <a:prstGeom prst="rect">
            <a:avLst/>
          </a:prstGeom>
        </p:spPr>
      </p:pic>
      <p:sp>
        <p:nvSpPr>
          <p:cNvPr id="31" name="TextBox 30"/>
          <p:cNvSpPr txBox="1"/>
          <p:nvPr/>
        </p:nvSpPr>
        <p:spPr>
          <a:xfrm>
            <a:off x="3214678" y="4286256"/>
            <a:ext cx="1560042" cy="338554"/>
          </a:xfrm>
          <a:prstGeom prst="rect">
            <a:avLst/>
          </a:prstGeom>
          <a:noFill/>
          <a:ln w="28575">
            <a:solidFill>
              <a:srgbClr val="003300"/>
            </a:solidFill>
          </a:ln>
        </p:spPr>
        <p:txBody>
          <a:bodyPr wrap="none" rtlCol="0">
            <a:spAutoFit/>
          </a:bodyPr>
          <a:lstStyle/>
          <a:p>
            <a:r>
              <a:rPr lang="ru-RU" sz="1600" b="1" dirty="0" smtClean="0">
                <a:latin typeface="Georgia" pitchFamily="18" charset="0"/>
              </a:rPr>
              <a:t>Велосипед…</a:t>
            </a:r>
            <a:endParaRPr lang="ru-RU" sz="1600" b="1" dirty="0">
              <a:latin typeface="Georgia" pitchFamily="18" charset="0"/>
            </a:endParaRPr>
          </a:p>
        </p:txBody>
      </p:sp>
      <p:sp>
        <p:nvSpPr>
          <p:cNvPr id="32769" name="Rectangle 1"/>
          <p:cNvSpPr>
            <a:spLocks noChangeArrowheads="1"/>
          </p:cNvSpPr>
          <p:nvPr/>
        </p:nvSpPr>
        <p:spPr bwMode="auto">
          <a:xfrm>
            <a:off x="500034" y="1000108"/>
            <a:ext cx="821537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sz="2000" b="1" i="0" u="none" strike="noStrike" cap="none" normalizeH="0" baseline="0" dirty="0" smtClean="0">
                <a:ln>
                  <a:noFill/>
                </a:ln>
                <a:solidFill>
                  <a:srgbClr val="111111"/>
                </a:solidFill>
                <a:effectLst/>
                <a:latin typeface="Georgia" pitchFamily="18" charset="0"/>
                <a:ea typeface="Times New Roman" pitchFamily="18" charset="0"/>
                <a:cs typeface="Times New Roman" pitchFamily="18" charset="0"/>
              </a:rPr>
              <a:t>Задание:</a:t>
            </a:r>
            <a:r>
              <a:rPr kumimoji="0" lang="ru-RU" sz="1600" b="1" i="0" u="none" strike="noStrike" cap="none" normalizeH="0" baseline="0" dirty="0" smtClean="0">
                <a:ln>
                  <a:noFill/>
                </a:ln>
                <a:solidFill>
                  <a:srgbClr val="111111"/>
                </a:solidFill>
                <a:effectLst/>
                <a:latin typeface="Georgia" pitchFamily="18" charset="0"/>
                <a:ea typeface="Times New Roman" pitchFamily="18" charset="0"/>
                <a:cs typeface="Times New Roman" pitchFamily="18" charset="0"/>
              </a:rPr>
              <a:t>  образовать слова по образцу</a:t>
            </a:r>
            <a:r>
              <a:rPr lang="ru-RU" sz="1600" b="1" dirty="0" smtClean="0">
                <a:solidFill>
                  <a:srgbClr val="111111"/>
                </a:solidFill>
                <a:latin typeface="Georgia" pitchFamily="18" charset="0"/>
                <a:ea typeface="Times New Roman" pitchFamily="18" charset="0"/>
                <a:cs typeface="Times New Roman" pitchFamily="18" charset="0"/>
              </a:rPr>
              <a:t>: м</a:t>
            </a:r>
            <a:r>
              <a:rPr lang="ru-RU" sz="1600" b="1" dirty="0" smtClean="0">
                <a:latin typeface="Georgia" pitchFamily="18" charset="0"/>
              </a:rPr>
              <a:t>ашина – есть машина,</a:t>
            </a:r>
          </a:p>
          <a:p>
            <a:r>
              <a:rPr lang="ru-RU" sz="1600" b="1" dirty="0" smtClean="0">
                <a:latin typeface="Georgia" pitchFamily="18" charset="0"/>
              </a:rPr>
              <a:t> нет машины.</a:t>
            </a:r>
            <a:r>
              <a:rPr lang="ru-RU" sz="1600" b="1" dirty="0" smtClean="0">
                <a:solidFill>
                  <a:srgbClr val="111111"/>
                </a:solidFill>
                <a:latin typeface="Georgia" pitchFamily="18" charset="0"/>
                <a:ea typeface="Times New Roman" pitchFamily="18" charset="0"/>
                <a:cs typeface="Times New Roman" pitchFamily="18" charset="0"/>
              </a:rPr>
              <a:t> </a:t>
            </a:r>
            <a:endParaRPr kumimoji="0" lang="ru-RU" sz="1600" b="1" i="0" u="none" strike="noStrike" cap="none" normalizeH="0" baseline="0" dirty="0" smtClean="0">
              <a:ln>
                <a:noFill/>
              </a:ln>
              <a:solidFill>
                <a:schemeClr val="tx1"/>
              </a:solidFill>
              <a:effectLst/>
              <a:latin typeface="Georgia" pitchFamily="18"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20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0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9" name="Прямоугольник 8"/>
          <p:cNvSpPr/>
          <p:nvPr/>
        </p:nvSpPr>
        <p:spPr>
          <a:xfrm>
            <a:off x="500034" y="357166"/>
            <a:ext cx="8143932" cy="707886"/>
          </a:xfrm>
          <a:prstGeom prst="rect">
            <a:avLst/>
          </a:prstGeom>
        </p:spPr>
        <p:txBody>
          <a:bodyPr wrap="square">
            <a:spAutoFit/>
          </a:bodyPr>
          <a:lstStyle/>
          <a:p>
            <a:pPr algn="ctr"/>
            <a:r>
              <a:rPr lang="ru-RU" sz="2000" b="1" dirty="0" smtClean="0">
                <a:latin typeface="Georgia" pitchFamily="18" charset="0"/>
              </a:rPr>
              <a:t>Игры на развитие лексико-грамматического строя речи Игра </a:t>
            </a:r>
            <a:r>
              <a:rPr lang="ru-RU" sz="2000" b="1" i="1" dirty="0" smtClean="0">
                <a:latin typeface="Georgia" pitchFamily="18" charset="0"/>
              </a:rPr>
              <a:t>«</a:t>
            </a:r>
            <a:r>
              <a:rPr lang="ru-RU" sz="2000" b="1" dirty="0" smtClean="0">
                <a:latin typeface="Georgia" pitchFamily="18" charset="0"/>
              </a:rPr>
              <a:t>Образуй новое слово</a:t>
            </a:r>
            <a:r>
              <a:rPr lang="ru-RU" sz="2000" b="1" i="1" dirty="0" smtClean="0">
                <a:latin typeface="Georgia" pitchFamily="18" charset="0"/>
              </a:rPr>
              <a:t>»  </a:t>
            </a:r>
            <a:endParaRPr lang="ru-RU" sz="2000" b="1" dirty="0" smtClean="0">
              <a:solidFill>
                <a:srgbClr val="003300"/>
              </a:solidFill>
              <a:latin typeface="Georgia" pitchFamily="18" charset="0"/>
            </a:endParaRPr>
          </a:p>
        </p:txBody>
      </p:sp>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21" name="TextBox 20"/>
          <p:cNvSpPr txBox="1"/>
          <p:nvPr/>
        </p:nvSpPr>
        <p:spPr>
          <a:xfrm>
            <a:off x="3857620" y="3929066"/>
            <a:ext cx="1277914" cy="400110"/>
          </a:xfrm>
          <a:prstGeom prst="rect">
            <a:avLst/>
          </a:prstGeom>
          <a:noFill/>
          <a:ln w="28575">
            <a:solidFill>
              <a:srgbClr val="003300"/>
            </a:solidFill>
          </a:ln>
        </p:spPr>
        <p:txBody>
          <a:bodyPr wrap="none" rtlCol="0">
            <a:spAutoFit/>
          </a:bodyPr>
          <a:lstStyle/>
          <a:p>
            <a:r>
              <a:rPr lang="ru-RU" sz="2000" b="1" dirty="0" smtClean="0">
                <a:latin typeface="Georgia" pitchFamily="18" charset="0"/>
              </a:rPr>
              <a:t>Лодка…</a:t>
            </a:r>
            <a:endParaRPr lang="ru-RU" sz="2000" b="1" dirty="0">
              <a:latin typeface="Georgia" pitchFamily="18" charset="0"/>
            </a:endParaRPr>
          </a:p>
        </p:txBody>
      </p:sp>
      <p:sp>
        <p:nvSpPr>
          <p:cNvPr id="32769" name="Rectangle 1"/>
          <p:cNvSpPr>
            <a:spLocks noChangeArrowheads="1"/>
          </p:cNvSpPr>
          <p:nvPr/>
        </p:nvSpPr>
        <p:spPr bwMode="auto">
          <a:xfrm>
            <a:off x="500034" y="1000108"/>
            <a:ext cx="82153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b="1" dirty="0" smtClean="0">
                <a:solidFill>
                  <a:srgbClr val="003300"/>
                </a:solidFill>
                <a:latin typeface="Georgia" pitchFamily="18" charset="0"/>
              </a:rPr>
              <a:t>Задание:  </a:t>
            </a:r>
            <a:r>
              <a:rPr lang="ru-RU" sz="1600" b="1" dirty="0" smtClean="0">
                <a:solidFill>
                  <a:srgbClr val="003300"/>
                </a:solidFill>
                <a:latin typeface="Georgia" pitchFamily="18" charset="0"/>
              </a:rPr>
              <a:t>образовывать  новые слова:</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pic>
        <p:nvPicPr>
          <p:cNvPr id="17" name="Рисунок 16" descr="ef7b8313264119950cd4845ed1dd0eef.png"/>
          <p:cNvPicPr>
            <a:picLocks noChangeAspect="1"/>
          </p:cNvPicPr>
          <p:nvPr/>
        </p:nvPicPr>
        <p:blipFill>
          <a:blip r:embed="rId4" cstate="email"/>
          <a:stretch>
            <a:fillRect/>
          </a:stretch>
        </p:blipFill>
        <p:spPr>
          <a:xfrm>
            <a:off x="785786" y="3357562"/>
            <a:ext cx="2495545" cy="1245335"/>
          </a:xfrm>
          <a:prstGeom prst="rect">
            <a:avLst/>
          </a:prstGeom>
        </p:spPr>
      </p:pic>
      <p:sp>
        <p:nvSpPr>
          <p:cNvPr id="39937" name="Rectangle 1"/>
          <p:cNvSpPr>
            <a:spLocks noChangeArrowheads="1"/>
          </p:cNvSpPr>
          <p:nvPr/>
        </p:nvSpPr>
        <p:spPr bwMode="auto">
          <a:xfrm>
            <a:off x="428596" y="1428736"/>
            <a:ext cx="8072494"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3300"/>
                </a:solidFill>
                <a:effectLst/>
                <a:latin typeface="Georgia" pitchFamily="18" charset="0"/>
                <a:ea typeface="Times New Roman" pitchFamily="18" charset="0"/>
                <a:cs typeface="Times New Roman" pitchFamily="18" charset="0"/>
              </a:rPr>
              <a:t>а). Имена прилагательные от существительных:</a:t>
            </a:r>
            <a:endParaRPr kumimoji="0" lang="ru-RU" sz="2000" b="1" i="0" u="none" strike="noStrike" cap="none" normalizeH="0" baseline="0" dirty="0" smtClean="0">
              <a:ln>
                <a:noFill/>
              </a:ln>
              <a:solidFill>
                <a:srgbClr val="003300"/>
              </a:solidFill>
              <a:effectLst/>
              <a:latin typeface="Georgia" pitchFamily="18" charset="0"/>
              <a:cs typeface="Arial" pitchFamily="34" charset="0"/>
            </a:endParaRPr>
          </a:p>
        </p:txBody>
      </p:sp>
      <p:pic>
        <p:nvPicPr>
          <p:cNvPr id="23" name="Рисунок 22" descr="bicycle-png-bicycle-png-image-3497.png"/>
          <p:cNvPicPr>
            <a:picLocks noChangeAspect="1"/>
          </p:cNvPicPr>
          <p:nvPr/>
        </p:nvPicPr>
        <p:blipFill>
          <a:blip r:embed="rId5" cstate="email"/>
          <a:stretch>
            <a:fillRect/>
          </a:stretch>
        </p:blipFill>
        <p:spPr>
          <a:xfrm flipH="1">
            <a:off x="706651" y="1785926"/>
            <a:ext cx="2287073" cy="1287091"/>
          </a:xfrm>
          <a:prstGeom prst="rect">
            <a:avLst/>
          </a:prstGeom>
        </p:spPr>
      </p:pic>
      <p:sp>
        <p:nvSpPr>
          <p:cNvPr id="24" name="Прямоугольник 23"/>
          <p:cNvSpPr/>
          <p:nvPr/>
        </p:nvSpPr>
        <p:spPr>
          <a:xfrm>
            <a:off x="3929058" y="2285992"/>
            <a:ext cx="4429156" cy="400110"/>
          </a:xfrm>
          <a:prstGeom prst="rect">
            <a:avLst/>
          </a:prstGeom>
          <a:ln w="28575">
            <a:solidFill>
              <a:srgbClr val="003300"/>
            </a:solidFill>
          </a:ln>
        </p:spPr>
        <p:txBody>
          <a:bodyPr wrap="square">
            <a:spAutoFit/>
          </a:bodyPr>
          <a:lstStyle/>
          <a:p>
            <a:pPr lvl="0" indent="228600" eaLnBrk="0" fontAlgn="base" hangingPunct="0">
              <a:spcBef>
                <a:spcPct val="0"/>
              </a:spcBef>
              <a:spcAft>
                <a:spcPct val="0"/>
              </a:spcAft>
            </a:pPr>
            <a:r>
              <a:rPr lang="ru-RU" sz="2000" b="1" dirty="0" smtClean="0">
                <a:solidFill>
                  <a:srgbClr val="003300"/>
                </a:solidFill>
                <a:latin typeface="Georgia" pitchFamily="18" charset="0"/>
                <a:ea typeface="Times New Roman" pitchFamily="18" charset="0"/>
                <a:cs typeface="Times New Roman" pitchFamily="18" charset="0"/>
              </a:rPr>
              <a:t>Велосипед – велосипедный;     </a:t>
            </a:r>
            <a:endParaRPr lang="ru-RU" sz="2000" dirty="0"/>
          </a:p>
        </p:txBody>
      </p:sp>
      <p:pic>
        <p:nvPicPr>
          <p:cNvPr id="25" name="Рисунок 24" descr="marshrutka-801-pazik.png"/>
          <p:cNvPicPr>
            <a:picLocks noChangeAspect="1"/>
          </p:cNvPicPr>
          <p:nvPr/>
        </p:nvPicPr>
        <p:blipFill>
          <a:blip r:embed="rId6" cstate="email"/>
          <a:stretch>
            <a:fillRect/>
          </a:stretch>
        </p:blipFill>
        <p:spPr>
          <a:xfrm>
            <a:off x="500034" y="4857760"/>
            <a:ext cx="3561243" cy="1510202"/>
          </a:xfrm>
          <a:prstGeom prst="rect">
            <a:avLst/>
          </a:prstGeom>
        </p:spPr>
      </p:pic>
      <p:sp>
        <p:nvSpPr>
          <p:cNvPr id="32" name="TextBox 31"/>
          <p:cNvSpPr txBox="1"/>
          <p:nvPr/>
        </p:nvSpPr>
        <p:spPr>
          <a:xfrm>
            <a:off x="4429124" y="5500702"/>
            <a:ext cx="1523174" cy="400110"/>
          </a:xfrm>
          <a:prstGeom prst="rect">
            <a:avLst/>
          </a:prstGeom>
          <a:noFill/>
          <a:ln w="28575">
            <a:solidFill>
              <a:srgbClr val="003300"/>
            </a:solidFill>
          </a:ln>
        </p:spPr>
        <p:txBody>
          <a:bodyPr wrap="none" rtlCol="0">
            <a:spAutoFit/>
          </a:bodyPr>
          <a:lstStyle/>
          <a:p>
            <a:r>
              <a:rPr lang="ru-RU" sz="2000" b="1" dirty="0" smtClean="0">
                <a:latin typeface="Georgia" pitchFamily="18" charset="0"/>
              </a:rPr>
              <a:t>Автобус…</a:t>
            </a:r>
            <a:endParaRPr lang="ru-RU" sz="2000" b="1" dirty="0">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9" name="Прямоугольник 8"/>
          <p:cNvSpPr/>
          <p:nvPr/>
        </p:nvSpPr>
        <p:spPr>
          <a:xfrm>
            <a:off x="500034" y="357166"/>
            <a:ext cx="8143932" cy="707886"/>
          </a:xfrm>
          <a:prstGeom prst="rect">
            <a:avLst/>
          </a:prstGeom>
        </p:spPr>
        <p:txBody>
          <a:bodyPr wrap="square">
            <a:spAutoFit/>
          </a:bodyPr>
          <a:lstStyle/>
          <a:p>
            <a:pPr algn="ctr"/>
            <a:r>
              <a:rPr lang="ru-RU" sz="2000" b="1" dirty="0" smtClean="0">
                <a:latin typeface="Georgia" pitchFamily="18" charset="0"/>
              </a:rPr>
              <a:t>Игры на развитие лексико-грамматического строя речи Игра </a:t>
            </a:r>
            <a:r>
              <a:rPr lang="ru-RU" sz="2000" b="1" i="1" dirty="0" smtClean="0">
                <a:latin typeface="Georgia" pitchFamily="18" charset="0"/>
              </a:rPr>
              <a:t>«</a:t>
            </a:r>
            <a:r>
              <a:rPr lang="ru-RU" sz="2000" b="1" dirty="0" smtClean="0">
                <a:latin typeface="Georgia" pitchFamily="18" charset="0"/>
              </a:rPr>
              <a:t>Образуй новое слово</a:t>
            </a:r>
            <a:r>
              <a:rPr lang="ru-RU" sz="2000" b="1" i="1" dirty="0" smtClean="0">
                <a:latin typeface="Georgia" pitchFamily="18" charset="0"/>
              </a:rPr>
              <a:t>»  </a:t>
            </a:r>
            <a:endParaRPr lang="ru-RU" sz="2000" b="1" dirty="0" smtClean="0">
              <a:solidFill>
                <a:srgbClr val="003300"/>
              </a:solidFill>
              <a:latin typeface="Georgia" pitchFamily="18" charset="0"/>
            </a:endParaRPr>
          </a:p>
        </p:txBody>
      </p:sp>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21" name="TextBox 20"/>
          <p:cNvSpPr txBox="1"/>
          <p:nvPr/>
        </p:nvSpPr>
        <p:spPr>
          <a:xfrm>
            <a:off x="642910" y="3429000"/>
            <a:ext cx="3050835" cy="400110"/>
          </a:xfrm>
          <a:prstGeom prst="rect">
            <a:avLst/>
          </a:prstGeom>
          <a:noFill/>
          <a:ln w="28575">
            <a:solidFill>
              <a:srgbClr val="003300"/>
            </a:solidFill>
          </a:ln>
        </p:spPr>
        <p:txBody>
          <a:bodyPr wrap="none" rtlCol="0">
            <a:spAutoFit/>
          </a:bodyPr>
          <a:lstStyle/>
          <a:p>
            <a:r>
              <a:rPr lang="ru-RU" sz="2000" b="1" dirty="0" smtClean="0">
                <a:latin typeface="Georgia" pitchFamily="18" charset="0"/>
              </a:rPr>
              <a:t>Мотоциклетный – …</a:t>
            </a:r>
            <a:endParaRPr lang="ru-RU" sz="2000" b="1" dirty="0">
              <a:latin typeface="Georgia" pitchFamily="18" charset="0"/>
            </a:endParaRPr>
          </a:p>
        </p:txBody>
      </p:sp>
      <p:sp>
        <p:nvSpPr>
          <p:cNvPr id="32769" name="Rectangle 1"/>
          <p:cNvSpPr>
            <a:spLocks noChangeArrowheads="1"/>
          </p:cNvSpPr>
          <p:nvPr/>
        </p:nvSpPr>
        <p:spPr bwMode="auto">
          <a:xfrm>
            <a:off x="500034" y="1000108"/>
            <a:ext cx="821537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b="1" dirty="0" smtClean="0">
                <a:latin typeface="Georgia" pitchFamily="18" charset="0"/>
              </a:rPr>
              <a:t>б). Существительные от прилагательных:</a:t>
            </a:r>
          </a:p>
          <a:p>
            <a:r>
              <a:rPr lang="ru-RU" sz="2000" b="1" dirty="0" smtClean="0">
                <a:latin typeface="Georgia" pitchFamily="18" charset="0"/>
              </a:rPr>
              <a:t>     </a:t>
            </a:r>
            <a:endParaRPr kumimoji="0" lang="ru-RU" sz="20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24" name="Прямоугольник 23"/>
          <p:cNvSpPr/>
          <p:nvPr/>
        </p:nvSpPr>
        <p:spPr>
          <a:xfrm>
            <a:off x="642910" y="1571612"/>
            <a:ext cx="4429156" cy="400110"/>
          </a:xfrm>
          <a:prstGeom prst="rect">
            <a:avLst/>
          </a:prstGeom>
          <a:ln w="28575">
            <a:solidFill>
              <a:srgbClr val="003300"/>
            </a:solidFill>
          </a:ln>
        </p:spPr>
        <p:txBody>
          <a:bodyPr wrap="square">
            <a:spAutoFit/>
          </a:bodyPr>
          <a:lstStyle/>
          <a:p>
            <a:pPr lvl="0" indent="228600" eaLnBrk="0" fontAlgn="base" hangingPunct="0">
              <a:spcBef>
                <a:spcPct val="0"/>
              </a:spcBef>
              <a:spcAft>
                <a:spcPct val="0"/>
              </a:spcAft>
            </a:pPr>
            <a:r>
              <a:rPr lang="ru-RU" sz="2000" b="1" dirty="0" smtClean="0">
                <a:latin typeface="Georgia" pitchFamily="18" charset="0"/>
              </a:rPr>
              <a:t>Парашютный – парашют .</a:t>
            </a:r>
            <a:endParaRPr lang="ru-RU" sz="2000" dirty="0"/>
          </a:p>
        </p:txBody>
      </p:sp>
      <p:sp>
        <p:nvSpPr>
          <p:cNvPr id="32" name="TextBox 31"/>
          <p:cNvSpPr txBox="1"/>
          <p:nvPr/>
        </p:nvSpPr>
        <p:spPr>
          <a:xfrm>
            <a:off x="714348" y="5429264"/>
            <a:ext cx="2470548" cy="400110"/>
          </a:xfrm>
          <a:prstGeom prst="rect">
            <a:avLst/>
          </a:prstGeom>
          <a:noFill/>
          <a:ln w="28575">
            <a:solidFill>
              <a:srgbClr val="003300"/>
            </a:solidFill>
          </a:ln>
        </p:spPr>
        <p:txBody>
          <a:bodyPr wrap="none" rtlCol="0">
            <a:spAutoFit/>
          </a:bodyPr>
          <a:lstStyle/>
          <a:p>
            <a:r>
              <a:rPr lang="ru-RU" sz="2000" b="1" dirty="0" smtClean="0">
                <a:latin typeface="Georgia" pitchFamily="18" charset="0"/>
              </a:rPr>
              <a:t>Тракторный – …</a:t>
            </a:r>
            <a:endParaRPr lang="ru-RU" sz="2000" b="1" dirty="0">
              <a:latin typeface="Georgia" pitchFamily="18" charset="0"/>
            </a:endParaRPr>
          </a:p>
        </p:txBody>
      </p:sp>
      <p:pic>
        <p:nvPicPr>
          <p:cNvPr id="14" name="Рисунок 13" descr="ыыыы.png"/>
          <p:cNvPicPr>
            <a:picLocks noChangeAspect="1"/>
          </p:cNvPicPr>
          <p:nvPr/>
        </p:nvPicPr>
        <p:blipFill>
          <a:blip r:embed="rId4" cstate="email">
            <a:lum bright="-10000" contrast="40000"/>
          </a:blip>
          <a:stretch>
            <a:fillRect/>
          </a:stretch>
        </p:blipFill>
        <p:spPr>
          <a:xfrm>
            <a:off x="6858016" y="714356"/>
            <a:ext cx="1537427" cy="2345039"/>
          </a:xfrm>
          <a:prstGeom prst="rect">
            <a:avLst/>
          </a:prstGeom>
        </p:spPr>
      </p:pic>
      <p:pic>
        <p:nvPicPr>
          <p:cNvPr id="16" name="Рисунок 15" descr="tractor-icon-free-vector.png"/>
          <p:cNvPicPr>
            <a:picLocks noChangeAspect="1"/>
          </p:cNvPicPr>
          <p:nvPr/>
        </p:nvPicPr>
        <p:blipFill>
          <a:blip r:embed="rId5" cstate="email">
            <a:lum bright="-10000" contrast="40000"/>
          </a:blip>
          <a:stretch>
            <a:fillRect/>
          </a:stretch>
        </p:blipFill>
        <p:spPr>
          <a:xfrm>
            <a:off x="6318326" y="4429132"/>
            <a:ext cx="2238582" cy="2015048"/>
          </a:xfrm>
          <a:prstGeom prst="rect">
            <a:avLst/>
          </a:prstGeom>
        </p:spPr>
      </p:pic>
      <p:pic>
        <p:nvPicPr>
          <p:cNvPr id="18" name="Рисунок 17" descr="catwebsender.png"/>
          <p:cNvPicPr>
            <a:picLocks noChangeAspect="1"/>
          </p:cNvPicPr>
          <p:nvPr/>
        </p:nvPicPr>
        <p:blipFill>
          <a:blip r:embed="rId6" cstate="email">
            <a:lum bright="-10000" contrast="40000"/>
          </a:blip>
          <a:stretch>
            <a:fillRect/>
          </a:stretch>
        </p:blipFill>
        <p:spPr>
          <a:xfrm flipH="1">
            <a:off x="6215073" y="2983813"/>
            <a:ext cx="2143140" cy="137388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9" name="Прямоугольник 8"/>
          <p:cNvSpPr/>
          <p:nvPr/>
        </p:nvSpPr>
        <p:spPr>
          <a:xfrm>
            <a:off x="500034" y="357166"/>
            <a:ext cx="8143932" cy="1446550"/>
          </a:xfrm>
          <a:prstGeom prst="rect">
            <a:avLst/>
          </a:prstGeom>
        </p:spPr>
        <p:txBody>
          <a:bodyPr wrap="square">
            <a:spAutoFit/>
          </a:bodyPr>
          <a:lstStyle/>
          <a:p>
            <a:pPr algn="ctr"/>
            <a:r>
              <a:rPr lang="ru-RU" sz="2400" b="1" dirty="0" smtClean="0">
                <a:latin typeface="Georgia" pitchFamily="18" charset="0"/>
              </a:rPr>
              <a:t>3. Индивидуальная работа</a:t>
            </a:r>
            <a:r>
              <a:rPr lang="ru-RU" sz="2400" b="1" dirty="0" smtClean="0"/>
              <a:t> </a:t>
            </a:r>
          </a:p>
          <a:p>
            <a:pPr algn="ctr"/>
            <a:r>
              <a:rPr lang="ru-RU" sz="2000" b="1" dirty="0" smtClean="0">
                <a:latin typeface="Georgia" pitchFamily="18" charset="0"/>
              </a:rPr>
              <a:t>Игры и упражнения по закреплению указанного логопедом звука Ш.</a:t>
            </a:r>
            <a:endParaRPr lang="ru-RU" sz="2000" dirty="0" smtClean="0">
              <a:latin typeface="Georgia" pitchFamily="18" charset="0"/>
            </a:endParaRPr>
          </a:p>
          <a:p>
            <a:pPr algn="ctr"/>
            <a:endParaRPr lang="ru-RU" sz="2400" b="1" dirty="0" smtClean="0">
              <a:solidFill>
                <a:srgbClr val="003300"/>
              </a:solidFill>
              <a:latin typeface="Georgia" pitchFamily="18" charset="0"/>
            </a:endParaRPr>
          </a:p>
        </p:txBody>
      </p:sp>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21" name="TextBox 20"/>
          <p:cNvSpPr txBox="1"/>
          <p:nvPr/>
        </p:nvSpPr>
        <p:spPr>
          <a:xfrm>
            <a:off x="500034" y="1714488"/>
            <a:ext cx="8215370" cy="338554"/>
          </a:xfrm>
          <a:prstGeom prst="rect">
            <a:avLst/>
          </a:prstGeom>
          <a:noFill/>
          <a:ln w="28575">
            <a:noFill/>
          </a:ln>
        </p:spPr>
        <p:txBody>
          <a:bodyPr wrap="square" rtlCol="0">
            <a:spAutoFit/>
          </a:bodyPr>
          <a:lstStyle/>
          <a:p>
            <a:r>
              <a:rPr lang="ru-RU" sz="1600" b="1" dirty="0" smtClean="0">
                <a:latin typeface="Georgia" pitchFamily="18" charset="0"/>
              </a:rPr>
              <a:t>Приготовьте ладоши. Если вы услышите звук «Ш»,  хлопните в ладоши:</a:t>
            </a:r>
            <a:endParaRPr lang="ru-RU" sz="2000" b="1" dirty="0">
              <a:latin typeface="Georgia" pitchFamily="18" charset="0"/>
            </a:endParaRPr>
          </a:p>
        </p:txBody>
      </p:sp>
      <p:sp>
        <p:nvSpPr>
          <p:cNvPr id="24" name="Прямоугольник 23"/>
          <p:cNvSpPr/>
          <p:nvPr/>
        </p:nvSpPr>
        <p:spPr>
          <a:xfrm>
            <a:off x="2643174" y="1357298"/>
            <a:ext cx="3857652" cy="400110"/>
          </a:xfrm>
          <a:prstGeom prst="rect">
            <a:avLst/>
          </a:prstGeom>
          <a:ln w="28575">
            <a:noFill/>
          </a:ln>
        </p:spPr>
        <p:txBody>
          <a:bodyPr wrap="square">
            <a:spAutoFit/>
          </a:bodyPr>
          <a:lstStyle/>
          <a:p>
            <a:pPr lvl="0" indent="228600" eaLnBrk="0" fontAlgn="base" hangingPunct="0">
              <a:spcBef>
                <a:spcPct val="0"/>
              </a:spcBef>
              <a:spcAft>
                <a:spcPct val="0"/>
              </a:spcAft>
            </a:pPr>
            <a:r>
              <a:rPr lang="ru-RU" sz="2000" b="1" dirty="0" smtClean="0">
                <a:latin typeface="Georgia" pitchFamily="18" charset="0"/>
              </a:rPr>
              <a:t>Игра: Поймай звук «Ш»</a:t>
            </a:r>
            <a:endParaRPr lang="ru-RU" sz="2000" dirty="0">
              <a:latin typeface="Georgia" pitchFamily="18" charset="0"/>
            </a:endParaRPr>
          </a:p>
        </p:txBody>
      </p:sp>
      <p:pic>
        <p:nvPicPr>
          <p:cNvPr id="8" name="Рисунок 7" descr="Ladybugs_035.png"/>
          <p:cNvPicPr>
            <a:picLocks noChangeAspect="1"/>
          </p:cNvPicPr>
          <p:nvPr/>
        </p:nvPicPr>
        <p:blipFill>
          <a:blip r:embed="rId4" cstate="email"/>
          <a:stretch>
            <a:fillRect/>
          </a:stretch>
        </p:blipFill>
        <p:spPr>
          <a:xfrm>
            <a:off x="4714876" y="5500702"/>
            <a:ext cx="1214446" cy="883004"/>
          </a:xfrm>
          <a:prstGeom prst="rect">
            <a:avLst/>
          </a:prstGeom>
        </p:spPr>
      </p:pic>
      <p:pic>
        <p:nvPicPr>
          <p:cNvPr id="10" name="Рисунок 9" descr="Ladybugs_046.png"/>
          <p:cNvPicPr>
            <a:picLocks noChangeAspect="1"/>
          </p:cNvPicPr>
          <p:nvPr/>
        </p:nvPicPr>
        <p:blipFill>
          <a:blip r:embed="rId5" cstate="email"/>
          <a:stretch>
            <a:fillRect/>
          </a:stretch>
        </p:blipFill>
        <p:spPr>
          <a:xfrm>
            <a:off x="1928794" y="2571744"/>
            <a:ext cx="1000132" cy="831875"/>
          </a:xfrm>
          <a:prstGeom prst="rect">
            <a:avLst/>
          </a:prstGeom>
        </p:spPr>
      </p:pic>
      <p:pic>
        <p:nvPicPr>
          <p:cNvPr id="11" name="Рисунок 10" descr="ladybug_014.png"/>
          <p:cNvPicPr>
            <a:picLocks noChangeAspect="1"/>
          </p:cNvPicPr>
          <p:nvPr/>
        </p:nvPicPr>
        <p:blipFill>
          <a:blip r:embed="rId6" cstate="email"/>
          <a:stretch>
            <a:fillRect/>
          </a:stretch>
        </p:blipFill>
        <p:spPr>
          <a:xfrm>
            <a:off x="6072198" y="3143248"/>
            <a:ext cx="1229559" cy="839120"/>
          </a:xfrm>
          <a:prstGeom prst="rect">
            <a:avLst/>
          </a:prstGeom>
        </p:spPr>
      </p:pic>
      <p:pic>
        <p:nvPicPr>
          <p:cNvPr id="12" name="Рисунок 11" descr="ladybug_014.png"/>
          <p:cNvPicPr>
            <a:picLocks noChangeAspect="1"/>
          </p:cNvPicPr>
          <p:nvPr/>
        </p:nvPicPr>
        <p:blipFill>
          <a:blip r:embed="rId7" cstate="email"/>
          <a:stretch>
            <a:fillRect/>
          </a:stretch>
        </p:blipFill>
        <p:spPr>
          <a:xfrm flipH="1">
            <a:off x="7286644" y="4500570"/>
            <a:ext cx="1151455" cy="785818"/>
          </a:xfrm>
          <a:prstGeom prst="rect">
            <a:avLst/>
          </a:prstGeom>
        </p:spPr>
      </p:pic>
      <p:pic>
        <p:nvPicPr>
          <p:cNvPr id="13" name="Рисунок 12" descr="ladybug_010.png"/>
          <p:cNvPicPr>
            <a:picLocks noChangeAspect="1"/>
          </p:cNvPicPr>
          <p:nvPr/>
        </p:nvPicPr>
        <p:blipFill>
          <a:blip r:embed="rId8" cstate="email"/>
          <a:stretch>
            <a:fillRect/>
          </a:stretch>
        </p:blipFill>
        <p:spPr>
          <a:xfrm>
            <a:off x="7215206" y="2428868"/>
            <a:ext cx="1013454" cy="785794"/>
          </a:xfrm>
          <a:prstGeom prst="rect">
            <a:avLst/>
          </a:prstGeom>
        </p:spPr>
      </p:pic>
      <p:pic>
        <p:nvPicPr>
          <p:cNvPr id="14" name="Рисунок 13" descr="Ladybugs_035.png"/>
          <p:cNvPicPr>
            <a:picLocks noChangeAspect="1"/>
          </p:cNvPicPr>
          <p:nvPr/>
        </p:nvPicPr>
        <p:blipFill>
          <a:blip r:embed="rId9" cstate="email"/>
          <a:stretch>
            <a:fillRect/>
          </a:stretch>
        </p:blipFill>
        <p:spPr>
          <a:xfrm flipH="1">
            <a:off x="3143240" y="5072074"/>
            <a:ext cx="982528" cy="714380"/>
          </a:xfrm>
          <a:prstGeom prst="rect">
            <a:avLst/>
          </a:prstGeom>
        </p:spPr>
      </p:pic>
      <p:pic>
        <p:nvPicPr>
          <p:cNvPr id="15" name="Рисунок 14" descr="Ladybugs_046.png"/>
          <p:cNvPicPr>
            <a:picLocks noChangeAspect="1"/>
          </p:cNvPicPr>
          <p:nvPr/>
        </p:nvPicPr>
        <p:blipFill>
          <a:blip r:embed="rId10" cstate="email"/>
          <a:stretch>
            <a:fillRect/>
          </a:stretch>
        </p:blipFill>
        <p:spPr>
          <a:xfrm flipH="1">
            <a:off x="4714876" y="4000504"/>
            <a:ext cx="1030646" cy="857256"/>
          </a:xfrm>
          <a:prstGeom prst="rect">
            <a:avLst/>
          </a:prstGeom>
        </p:spPr>
      </p:pic>
      <p:pic>
        <p:nvPicPr>
          <p:cNvPr id="16" name="Рисунок 15" descr="ladybug_010.png"/>
          <p:cNvPicPr>
            <a:picLocks noChangeAspect="1"/>
          </p:cNvPicPr>
          <p:nvPr/>
        </p:nvPicPr>
        <p:blipFill>
          <a:blip r:embed="rId11" cstate="email"/>
          <a:stretch>
            <a:fillRect/>
          </a:stretch>
        </p:blipFill>
        <p:spPr>
          <a:xfrm flipH="1">
            <a:off x="6572264" y="5429264"/>
            <a:ext cx="1177314" cy="912845"/>
          </a:xfrm>
          <a:prstGeom prst="rect">
            <a:avLst/>
          </a:prstGeom>
        </p:spPr>
      </p:pic>
      <p:sp>
        <p:nvSpPr>
          <p:cNvPr id="19" name="Прямоугольник 18"/>
          <p:cNvSpPr/>
          <p:nvPr/>
        </p:nvSpPr>
        <p:spPr>
          <a:xfrm>
            <a:off x="2928926" y="3643314"/>
            <a:ext cx="184731" cy="369332"/>
          </a:xfrm>
          <a:prstGeom prst="rect">
            <a:avLst/>
          </a:prstGeom>
        </p:spPr>
        <p:txBody>
          <a:bodyPr wrap="none">
            <a:spAutoFit/>
          </a:bodyPr>
          <a:lstStyle/>
          <a:p>
            <a:endParaRPr lang="ru-RU" dirty="0"/>
          </a:p>
        </p:txBody>
      </p:sp>
      <p:pic>
        <p:nvPicPr>
          <p:cNvPr id="20" name="Рисунок 19" descr="104368506_SH.png"/>
          <p:cNvPicPr>
            <a:picLocks noChangeAspect="1"/>
          </p:cNvPicPr>
          <p:nvPr/>
        </p:nvPicPr>
        <p:blipFill>
          <a:blip r:embed="rId12" cstate="email"/>
          <a:stretch>
            <a:fillRect/>
          </a:stretch>
        </p:blipFill>
        <p:spPr>
          <a:xfrm>
            <a:off x="5000628" y="5000636"/>
            <a:ext cx="785818" cy="608449"/>
          </a:xfrm>
          <a:prstGeom prst="rect">
            <a:avLst/>
          </a:prstGeom>
        </p:spPr>
      </p:pic>
      <p:pic>
        <p:nvPicPr>
          <p:cNvPr id="22" name="Рисунок 21" descr="104368506_SH.png"/>
          <p:cNvPicPr>
            <a:picLocks noChangeAspect="1"/>
          </p:cNvPicPr>
          <p:nvPr/>
        </p:nvPicPr>
        <p:blipFill>
          <a:blip r:embed="rId12" cstate="email"/>
          <a:stretch>
            <a:fillRect/>
          </a:stretch>
        </p:blipFill>
        <p:spPr>
          <a:xfrm>
            <a:off x="7358082" y="2000240"/>
            <a:ext cx="785818" cy="608448"/>
          </a:xfrm>
          <a:prstGeom prst="rect">
            <a:avLst/>
          </a:prstGeom>
        </p:spPr>
      </p:pic>
      <p:pic>
        <p:nvPicPr>
          <p:cNvPr id="23" name="Рисунок 22" descr="104368506_SH.png"/>
          <p:cNvPicPr>
            <a:picLocks noChangeAspect="1"/>
          </p:cNvPicPr>
          <p:nvPr/>
        </p:nvPicPr>
        <p:blipFill>
          <a:blip r:embed="rId12" cstate="email"/>
          <a:stretch>
            <a:fillRect/>
          </a:stretch>
        </p:blipFill>
        <p:spPr>
          <a:xfrm>
            <a:off x="3143240" y="4500570"/>
            <a:ext cx="785818" cy="608448"/>
          </a:xfrm>
          <a:prstGeom prst="rect">
            <a:avLst/>
          </a:prstGeom>
        </p:spPr>
      </p:pic>
      <p:pic>
        <p:nvPicPr>
          <p:cNvPr id="25" name="Рисунок 24" descr="104368506_SH.png"/>
          <p:cNvPicPr>
            <a:picLocks noChangeAspect="1"/>
          </p:cNvPicPr>
          <p:nvPr/>
        </p:nvPicPr>
        <p:blipFill>
          <a:blip r:embed="rId12" cstate="email"/>
          <a:stretch>
            <a:fillRect/>
          </a:stretch>
        </p:blipFill>
        <p:spPr>
          <a:xfrm>
            <a:off x="7572396" y="4000504"/>
            <a:ext cx="785818" cy="608448"/>
          </a:xfrm>
          <a:prstGeom prst="rect">
            <a:avLst/>
          </a:prstGeom>
        </p:spPr>
      </p:pic>
      <p:pic>
        <p:nvPicPr>
          <p:cNvPr id="26" name="Рисунок 25" descr="17482662.png"/>
          <p:cNvPicPr>
            <a:picLocks noChangeAspect="1"/>
          </p:cNvPicPr>
          <p:nvPr/>
        </p:nvPicPr>
        <p:blipFill>
          <a:blip r:embed="rId13" cstate="email"/>
          <a:stretch>
            <a:fillRect/>
          </a:stretch>
        </p:blipFill>
        <p:spPr>
          <a:xfrm>
            <a:off x="1857356" y="2143116"/>
            <a:ext cx="642942" cy="685091"/>
          </a:xfrm>
          <a:prstGeom prst="rect">
            <a:avLst/>
          </a:prstGeom>
        </p:spPr>
      </p:pic>
      <p:pic>
        <p:nvPicPr>
          <p:cNvPr id="28" name="Рисунок 27" descr="a4cfc.png"/>
          <p:cNvPicPr>
            <a:picLocks noChangeAspect="1"/>
          </p:cNvPicPr>
          <p:nvPr/>
        </p:nvPicPr>
        <p:blipFill>
          <a:blip r:embed="rId14" cstate="email"/>
          <a:stretch>
            <a:fillRect/>
          </a:stretch>
        </p:blipFill>
        <p:spPr>
          <a:xfrm>
            <a:off x="5143504" y="3429000"/>
            <a:ext cx="507224" cy="685782"/>
          </a:xfrm>
          <a:prstGeom prst="rect">
            <a:avLst/>
          </a:prstGeom>
        </p:spPr>
      </p:pic>
      <p:pic>
        <p:nvPicPr>
          <p:cNvPr id="31" name="Рисунок 30" descr="bth_ClappingHands-11.gif"/>
          <p:cNvPicPr>
            <a:picLocks noChangeAspect="1"/>
          </p:cNvPicPr>
          <p:nvPr/>
        </p:nvPicPr>
        <p:blipFill>
          <a:blip r:embed="rId15" cstate="email"/>
          <a:stretch>
            <a:fillRect/>
          </a:stretch>
        </p:blipFill>
        <p:spPr>
          <a:xfrm>
            <a:off x="2928926" y="2214554"/>
            <a:ext cx="2095514" cy="1571636"/>
          </a:xfrm>
          <a:prstGeom prst="rect">
            <a:avLst/>
          </a:prstGeom>
        </p:spPr>
      </p:pic>
      <p:pic>
        <p:nvPicPr>
          <p:cNvPr id="32" name="Рисунок 31" descr="104368426_large_M.png"/>
          <p:cNvPicPr>
            <a:picLocks noChangeAspect="1"/>
          </p:cNvPicPr>
          <p:nvPr/>
        </p:nvPicPr>
        <p:blipFill>
          <a:blip r:embed="rId16" cstate="email"/>
          <a:stretch>
            <a:fillRect/>
          </a:stretch>
        </p:blipFill>
        <p:spPr>
          <a:xfrm>
            <a:off x="6143636" y="2571744"/>
            <a:ext cx="915379" cy="757219"/>
          </a:xfrm>
          <a:prstGeom prst="rect">
            <a:avLst/>
          </a:prstGeom>
        </p:spPr>
      </p:pic>
      <p:pic>
        <p:nvPicPr>
          <p:cNvPr id="33" name="Рисунок 32" descr="104368537_UY.png"/>
          <p:cNvPicPr>
            <a:picLocks noChangeAspect="1"/>
          </p:cNvPicPr>
          <p:nvPr/>
        </p:nvPicPr>
        <p:blipFill>
          <a:blip r:embed="rId17" cstate="email"/>
          <a:stretch>
            <a:fillRect/>
          </a:stretch>
        </p:blipFill>
        <p:spPr>
          <a:xfrm>
            <a:off x="6500826" y="4857760"/>
            <a:ext cx="840524" cy="723885"/>
          </a:xfrm>
          <a:prstGeom prst="rect">
            <a:avLst/>
          </a:prstGeom>
        </p:spPr>
      </p:pic>
      <p:pic>
        <p:nvPicPr>
          <p:cNvPr id="29" name="Рисунок 28" descr="depositphotos_33244985-stock-illustration-child-catches-the-butterfly.png"/>
          <p:cNvPicPr>
            <a:picLocks noChangeAspect="1"/>
          </p:cNvPicPr>
          <p:nvPr/>
        </p:nvPicPr>
        <p:blipFill>
          <a:blip r:embed="rId18" cstate="email">
            <a:lum bright="-10000" contrast="40000"/>
          </a:blip>
          <a:stretch>
            <a:fillRect/>
          </a:stretch>
        </p:blipFill>
        <p:spPr>
          <a:xfrm flipH="1">
            <a:off x="428596" y="3471197"/>
            <a:ext cx="2286016" cy="296116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21" name="TextBox 20"/>
          <p:cNvSpPr txBox="1"/>
          <p:nvPr/>
        </p:nvSpPr>
        <p:spPr>
          <a:xfrm>
            <a:off x="500034" y="785794"/>
            <a:ext cx="8215370" cy="338554"/>
          </a:xfrm>
          <a:prstGeom prst="rect">
            <a:avLst/>
          </a:prstGeom>
          <a:noFill/>
          <a:ln w="28575">
            <a:noFill/>
          </a:ln>
        </p:spPr>
        <p:txBody>
          <a:bodyPr wrap="square" rtlCol="0">
            <a:spAutoFit/>
          </a:bodyPr>
          <a:lstStyle/>
          <a:p>
            <a:r>
              <a:rPr lang="ru-RU" sz="1600" b="1" dirty="0" smtClean="0">
                <a:latin typeface="Georgia" pitchFamily="18" charset="0"/>
              </a:rPr>
              <a:t>Приготовьте ладоши. Если вы услышите звук «Ш»,  хлопните в ладоши:</a:t>
            </a:r>
            <a:endParaRPr lang="ru-RU" sz="2000" b="1" dirty="0">
              <a:latin typeface="Georgia" pitchFamily="18" charset="0"/>
            </a:endParaRPr>
          </a:p>
        </p:txBody>
      </p:sp>
      <p:sp>
        <p:nvSpPr>
          <p:cNvPr id="24" name="Прямоугольник 23"/>
          <p:cNvSpPr/>
          <p:nvPr/>
        </p:nvSpPr>
        <p:spPr>
          <a:xfrm>
            <a:off x="2000232" y="428604"/>
            <a:ext cx="5143536" cy="400110"/>
          </a:xfrm>
          <a:prstGeom prst="rect">
            <a:avLst/>
          </a:prstGeom>
          <a:ln w="28575">
            <a:noFill/>
          </a:ln>
        </p:spPr>
        <p:txBody>
          <a:bodyPr wrap="square">
            <a:spAutoFit/>
          </a:bodyPr>
          <a:lstStyle/>
          <a:p>
            <a:pPr lvl="0" indent="228600" eaLnBrk="0" fontAlgn="base" hangingPunct="0">
              <a:spcBef>
                <a:spcPct val="0"/>
              </a:spcBef>
              <a:spcAft>
                <a:spcPct val="0"/>
              </a:spcAft>
            </a:pPr>
            <a:r>
              <a:rPr lang="ru-RU" sz="2000" b="1" dirty="0" smtClean="0">
                <a:latin typeface="Georgia" pitchFamily="18" charset="0"/>
              </a:rPr>
              <a:t>Игра: Поймай звук «Ш» в слогах</a:t>
            </a:r>
            <a:endParaRPr lang="ru-RU" sz="2000" dirty="0">
              <a:latin typeface="Georgia" pitchFamily="18" charset="0"/>
            </a:endParaRPr>
          </a:p>
        </p:txBody>
      </p:sp>
      <p:sp>
        <p:nvSpPr>
          <p:cNvPr id="19" name="Прямоугольник 18"/>
          <p:cNvSpPr/>
          <p:nvPr/>
        </p:nvSpPr>
        <p:spPr>
          <a:xfrm>
            <a:off x="2928926" y="3643314"/>
            <a:ext cx="184731" cy="369332"/>
          </a:xfrm>
          <a:prstGeom prst="rect">
            <a:avLst/>
          </a:prstGeom>
        </p:spPr>
        <p:txBody>
          <a:bodyPr wrap="none">
            <a:spAutoFit/>
          </a:bodyPr>
          <a:lstStyle/>
          <a:p>
            <a:endParaRPr lang="ru-RU" dirty="0"/>
          </a:p>
        </p:txBody>
      </p:sp>
      <p:pic>
        <p:nvPicPr>
          <p:cNvPr id="31" name="Рисунок 30" descr="bth_ClappingHands-11.gif"/>
          <p:cNvPicPr>
            <a:picLocks noChangeAspect="1"/>
          </p:cNvPicPr>
          <p:nvPr/>
        </p:nvPicPr>
        <p:blipFill>
          <a:blip r:embed="rId4" cstate="email"/>
          <a:stretch>
            <a:fillRect/>
          </a:stretch>
        </p:blipFill>
        <p:spPr>
          <a:xfrm flipH="1">
            <a:off x="3071802" y="1000108"/>
            <a:ext cx="2095514" cy="1571636"/>
          </a:xfrm>
          <a:prstGeom prst="rect">
            <a:avLst/>
          </a:prstGeom>
        </p:spPr>
      </p:pic>
      <p:pic>
        <p:nvPicPr>
          <p:cNvPr id="32" name="Рисунок 31" descr="s1200.png"/>
          <p:cNvPicPr>
            <a:picLocks noChangeAspect="1"/>
          </p:cNvPicPr>
          <p:nvPr/>
        </p:nvPicPr>
        <p:blipFill>
          <a:blip r:embed="rId5" cstate="email"/>
          <a:stretch>
            <a:fillRect/>
          </a:stretch>
        </p:blipFill>
        <p:spPr>
          <a:xfrm flipH="1">
            <a:off x="928662" y="1214422"/>
            <a:ext cx="1426118" cy="1285884"/>
          </a:xfrm>
          <a:prstGeom prst="rect">
            <a:avLst/>
          </a:prstGeom>
        </p:spPr>
      </p:pic>
      <p:pic>
        <p:nvPicPr>
          <p:cNvPr id="33" name="Рисунок 32" descr="s1200 (1).png"/>
          <p:cNvPicPr>
            <a:picLocks noChangeAspect="1"/>
          </p:cNvPicPr>
          <p:nvPr/>
        </p:nvPicPr>
        <p:blipFill>
          <a:blip r:embed="rId6" cstate="email"/>
          <a:stretch>
            <a:fillRect/>
          </a:stretch>
        </p:blipFill>
        <p:spPr>
          <a:xfrm>
            <a:off x="785786" y="2428868"/>
            <a:ext cx="1440000" cy="1082400"/>
          </a:xfrm>
          <a:prstGeom prst="rect">
            <a:avLst/>
          </a:prstGeom>
        </p:spPr>
      </p:pic>
      <p:pic>
        <p:nvPicPr>
          <p:cNvPr id="34" name="Рисунок 33" descr="25970097.png"/>
          <p:cNvPicPr>
            <a:picLocks noChangeAspect="1"/>
          </p:cNvPicPr>
          <p:nvPr/>
        </p:nvPicPr>
        <p:blipFill>
          <a:blip r:embed="rId7" cstate="email"/>
          <a:stretch>
            <a:fillRect/>
          </a:stretch>
        </p:blipFill>
        <p:spPr>
          <a:xfrm>
            <a:off x="6357950" y="1428736"/>
            <a:ext cx="1446519" cy="1000132"/>
          </a:xfrm>
          <a:prstGeom prst="rect">
            <a:avLst/>
          </a:prstGeom>
        </p:spPr>
      </p:pic>
      <p:pic>
        <p:nvPicPr>
          <p:cNvPr id="35" name="Рисунок 34" descr="0bc6da681aebb7bd16b3.png"/>
          <p:cNvPicPr>
            <a:picLocks noChangeAspect="1"/>
          </p:cNvPicPr>
          <p:nvPr/>
        </p:nvPicPr>
        <p:blipFill>
          <a:blip r:embed="rId8" cstate="email"/>
          <a:stretch>
            <a:fillRect/>
          </a:stretch>
        </p:blipFill>
        <p:spPr>
          <a:xfrm flipH="1">
            <a:off x="2928926" y="2786058"/>
            <a:ext cx="1653492" cy="1571636"/>
          </a:xfrm>
          <a:prstGeom prst="rect">
            <a:avLst/>
          </a:prstGeom>
        </p:spPr>
      </p:pic>
      <p:pic>
        <p:nvPicPr>
          <p:cNvPr id="37" name="Рисунок 36" descr="29765e1527d93598203a298036348949.png"/>
          <p:cNvPicPr>
            <a:picLocks noChangeAspect="1"/>
          </p:cNvPicPr>
          <p:nvPr/>
        </p:nvPicPr>
        <p:blipFill>
          <a:blip r:embed="rId9" cstate="email"/>
          <a:stretch>
            <a:fillRect/>
          </a:stretch>
        </p:blipFill>
        <p:spPr>
          <a:xfrm>
            <a:off x="571472" y="4143380"/>
            <a:ext cx="1990725" cy="1428760"/>
          </a:xfrm>
          <a:prstGeom prst="rect">
            <a:avLst/>
          </a:prstGeom>
        </p:spPr>
      </p:pic>
      <p:pic>
        <p:nvPicPr>
          <p:cNvPr id="38" name="Рисунок 37" descr="17263938.png"/>
          <p:cNvPicPr>
            <a:picLocks noChangeAspect="1"/>
          </p:cNvPicPr>
          <p:nvPr/>
        </p:nvPicPr>
        <p:blipFill>
          <a:blip r:embed="rId10" cstate="email"/>
          <a:stretch>
            <a:fillRect/>
          </a:stretch>
        </p:blipFill>
        <p:spPr>
          <a:xfrm flipH="1">
            <a:off x="2857488" y="4286256"/>
            <a:ext cx="2500330" cy="1875248"/>
          </a:xfrm>
          <a:prstGeom prst="rect">
            <a:avLst/>
          </a:prstGeom>
        </p:spPr>
      </p:pic>
      <p:pic>
        <p:nvPicPr>
          <p:cNvPr id="41" name="Рисунок 40" descr="unnamed.png"/>
          <p:cNvPicPr>
            <a:picLocks noChangeAspect="1"/>
          </p:cNvPicPr>
          <p:nvPr/>
        </p:nvPicPr>
        <p:blipFill>
          <a:blip r:embed="rId11" cstate="email"/>
          <a:stretch>
            <a:fillRect/>
          </a:stretch>
        </p:blipFill>
        <p:spPr>
          <a:xfrm>
            <a:off x="1000100" y="1214422"/>
            <a:ext cx="642942" cy="642942"/>
          </a:xfrm>
          <a:prstGeom prst="rect">
            <a:avLst/>
          </a:prstGeom>
        </p:spPr>
      </p:pic>
      <p:pic>
        <p:nvPicPr>
          <p:cNvPr id="42" name="Рисунок 41" descr="104368506_SH.png"/>
          <p:cNvPicPr>
            <a:picLocks noChangeAspect="1"/>
          </p:cNvPicPr>
          <p:nvPr/>
        </p:nvPicPr>
        <p:blipFill>
          <a:blip r:embed="rId12" cstate="email"/>
          <a:stretch>
            <a:fillRect/>
          </a:stretch>
        </p:blipFill>
        <p:spPr>
          <a:xfrm>
            <a:off x="1571604" y="1500174"/>
            <a:ext cx="645841" cy="500066"/>
          </a:xfrm>
          <a:prstGeom prst="rect">
            <a:avLst/>
          </a:prstGeom>
        </p:spPr>
      </p:pic>
      <p:pic>
        <p:nvPicPr>
          <p:cNvPr id="43" name="Рисунок 42" descr="104368469_large_U.png"/>
          <p:cNvPicPr>
            <a:picLocks noChangeAspect="1"/>
          </p:cNvPicPr>
          <p:nvPr/>
        </p:nvPicPr>
        <p:blipFill>
          <a:blip r:embed="rId13" cstate="email"/>
          <a:stretch>
            <a:fillRect/>
          </a:stretch>
        </p:blipFill>
        <p:spPr>
          <a:xfrm>
            <a:off x="1071538" y="3000372"/>
            <a:ext cx="496572" cy="614344"/>
          </a:xfrm>
          <a:prstGeom prst="rect">
            <a:avLst/>
          </a:prstGeom>
        </p:spPr>
      </p:pic>
      <p:pic>
        <p:nvPicPr>
          <p:cNvPr id="44" name="Рисунок 43" descr="104368506_SH.png"/>
          <p:cNvPicPr>
            <a:picLocks noChangeAspect="1"/>
          </p:cNvPicPr>
          <p:nvPr/>
        </p:nvPicPr>
        <p:blipFill>
          <a:blip r:embed="rId14" cstate="email"/>
          <a:stretch>
            <a:fillRect/>
          </a:stretch>
        </p:blipFill>
        <p:spPr>
          <a:xfrm>
            <a:off x="1357290" y="3214686"/>
            <a:ext cx="785818" cy="608448"/>
          </a:xfrm>
          <a:prstGeom prst="rect">
            <a:avLst/>
          </a:prstGeom>
        </p:spPr>
      </p:pic>
      <p:pic>
        <p:nvPicPr>
          <p:cNvPr id="45" name="Рисунок 44" descr="104368426_large_M.png"/>
          <p:cNvPicPr>
            <a:picLocks noChangeAspect="1"/>
          </p:cNvPicPr>
          <p:nvPr/>
        </p:nvPicPr>
        <p:blipFill>
          <a:blip r:embed="rId15" cstate="email"/>
          <a:stretch>
            <a:fillRect/>
          </a:stretch>
        </p:blipFill>
        <p:spPr>
          <a:xfrm>
            <a:off x="857224" y="4214818"/>
            <a:ext cx="785818" cy="650044"/>
          </a:xfrm>
          <a:prstGeom prst="rect">
            <a:avLst/>
          </a:prstGeom>
        </p:spPr>
      </p:pic>
      <p:pic>
        <p:nvPicPr>
          <p:cNvPr id="46" name="Рисунок 45" descr="unnamed.png"/>
          <p:cNvPicPr>
            <a:picLocks noChangeAspect="1"/>
          </p:cNvPicPr>
          <p:nvPr/>
        </p:nvPicPr>
        <p:blipFill>
          <a:blip r:embed="rId11" cstate="email"/>
          <a:stretch>
            <a:fillRect/>
          </a:stretch>
        </p:blipFill>
        <p:spPr>
          <a:xfrm>
            <a:off x="1500166" y="4500570"/>
            <a:ext cx="642942" cy="642942"/>
          </a:xfrm>
          <a:prstGeom prst="rect">
            <a:avLst/>
          </a:prstGeom>
        </p:spPr>
      </p:pic>
      <p:pic>
        <p:nvPicPr>
          <p:cNvPr id="48" name="Рисунок 47" descr="Letter-O-PNG-Free-Download.png"/>
          <p:cNvPicPr>
            <a:picLocks noChangeAspect="1"/>
          </p:cNvPicPr>
          <p:nvPr/>
        </p:nvPicPr>
        <p:blipFill>
          <a:blip r:embed="rId16" cstate="email"/>
          <a:stretch>
            <a:fillRect/>
          </a:stretch>
        </p:blipFill>
        <p:spPr>
          <a:xfrm>
            <a:off x="7143768" y="1571612"/>
            <a:ext cx="714380" cy="696010"/>
          </a:xfrm>
          <a:prstGeom prst="rect">
            <a:avLst/>
          </a:prstGeom>
        </p:spPr>
      </p:pic>
      <p:pic>
        <p:nvPicPr>
          <p:cNvPr id="49" name="Рисунок 48" descr="104368506_SH.png"/>
          <p:cNvPicPr>
            <a:picLocks noChangeAspect="1"/>
          </p:cNvPicPr>
          <p:nvPr/>
        </p:nvPicPr>
        <p:blipFill>
          <a:blip r:embed="rId14" cstate="email"/>
          <a:stretch>
            <a:fillRect/>
          </a:stretch>
        </p:blipFill>
        <p:spPr>
          <a:xfrm>
            <a:off x="3357554" y="4714884"/>
            <a:ext cx="785818" cy="608448"/>
          </a:xfrm>
          <a:prstGeom prst="rect">
            <a:avLst/>
          </a:prstGeom>
        </p:spPr>
      </p:pic>
      <p:pic>
        <p:nvPicPr>
          <p:cNvPr id="50" name="Рисунок 49" descr="104368351_large_I.png"/>
          <p:cNvPicPr>
            <a:picLocks noChangeAspect="1"/>
          </p:cNvPicPr>
          <p:nvPr/>
        </p:nvPicPr>
        <p:blipFill>
          <a:blip r:embed="rId17" cstate="email"/>
          <a:stretch>
            <a:fillRect/>
          </a:stretch>
        </p:blipFill>
        <p:spPr>
          <a:xfrm>
            <a:off x="4071934" y="4929198"/>
            <a:ext cx="755111" cy="691773"/>
          </a:xfrm>
          <a:prstGeom prst="rect">
            <a:avLst/>
          </a:prstGeom>
        </p:spPr>
      </p:pic>
      <p:pic>
        <p:nvPicPr>
          <p:cNvPr id="51" name="Рисунок 50" descr="104368506_SH.png"/>
          <p:cNvPicPr>
            <a:picLocks noChangeAspect="1"/>
          </p:cNvPicPr>
          <p:nvPr/>
        </p:nvPicPr>
        <p:blipFill>
          <a:blip r:embed="rId12" cstate="email"/>
          <a:stretch>
            <a:fillRect/>
          </a:stretch>
        </p:blipFill>
        <p:spPr>
          <a:xfrm>
            <a:off x="3286116" y="3286124"/>
            <a:ext cx="645841" cy="500066"/>
          </a:xfrm>
          <a:prstGeom prst="rect">
            <a:avLst/>
          </a:prstGeom>
        </p:spPr>
      </p:pic>
      <p:pic>
        <p:nvPicPr>
          <p:cNvPr id="52" name="Рисунок 51" descr="15632838.png"/>
          <p:cNvPicPr>
            <a:picLocks noChangeAspect="1"/>
          </p:cNvPicPr>
          <p:nvPr/>
        </p:nvPicPr>
        <p:blipFill>
          <a:blip r:embed="rId18" cstate="email"/>
          <a:stretch>
            <a:fillRect/>
          </a:stretch>
        </p:blipFill>
        <p:spPr>
          <a:xfrm>
            <a:off x="3929058" y="3571876"/>
            <a:ext cx="441936" cy="542906"/>
          </a:xfrm>
          <a:prstGeom prst="rect">
            <a:avLst/>
          </a:prstGeom>
        </p:spPr>
      </p:pic>
      <p:pic>
        <p:nvPicPr>
          <p:cNvPr id="53" name="Рисунок 52" descr="17482662.png"/>
          <p:cNvPicPr>
            <a:picLocks noChangeAspect="1"/>
          </p:cNvPicPr>
          <p:nvPr/>
        </p:nvPicPr>
        <p:blipFill>
          <a:blip r:embed="rId19" cstate="email"/>
          <a:stretch>
            <a:fillRect/>
          </a:stretch>
        </p:blipFill>
        <p:spPr>
          <a:xfrm>
            <a:off x="6572264" y="1285860"/>
            <a:ext cx="642942" cy="685091"/>
          </a:xfrm>
          <a:prstGeom prst="rect">
            <a:avLst/>
          </a:prstGeom>
        </p:spPr>
      </p:pic>
      <p:pic>
        <p:nvPicPr>
          <p:cNvPr id="30" name="Рисунок 29" descr="4348345.png"/>
          <p:cNvPicPr>
            <a:picLocks noChangeAspect="1"/>
          </p:cNvPicPr>
          <p:nvPr/>
        </p:nvPicPr>
        <p:blipFill>
          <a:blip r:embed="rId20" cstate="email"/>
          <a:stretch>
            <a:fillRect/>
          </a:stretch>
        </p:blipFill>
        <p:spPr>
          <a:xfrm rot="1727688">
            <a:off x="5143504" y="2500306"/>
            <a:ext cx="1233325" cy="1643050"/>
          </a:xfrm>
          <a:prstGeom prst="rect">
            <a:avLst/>
          </a:prstGeom>
        </p:spPr>
      </p:pic>
      <p:pic>
        <p:nvPicPr>
          <p:cNvPr id="39" name="Рисунок 38" descr="104368506_SH.png"/>
          <p:cNvPicPr>
            <a:picLocks noChangeAspect="1"/>
          </p:cNvPicPr>
          <p:nvPr/>
        </p:nvPicPr>
        <p:blipFill>
          <a:blip r:embed="rId14" cstate="email"/>
          <a:stretch>
            <a:fillRect/>
          </a:stretch>
        </p:blipFill>
        <p:spPr>
          <a:xfrm>
            <a:off x="5214942" y="3000372"/>
            <a:ext cx="785818" cy="608448"/>
          </a:xfrm>
          <a:prstGeom prst="rect">
            <a:avLst/>
          </a:prstGeom>
        </p:spPr>
      </p:pic>
      <p:pic>
        <p:nvPicPr>
          <p:cNvPr id="40" name="Рисунок 39" descr="Letter-O-PNG-Free-Download.png"/>
          <p:cNvPicPr>
            <a:picLocks noChangeAspect="1"/>
          </p:cNvPicPr>
          <p:nvPr/>
        </p:nvPicPr>
        <p:blipFill>
          <a:blip r:embed="rId16" cstate="email"/>
          <a:stretch>
            <a:fillRect/>
          </a:stretch>
        </p:blipFill>
        <p:spPr>
          <a:xfrm>
            <a:off x="5857884" y="3357562"/>
            <a:ext cx="714380" cy="696010"/>
          </a:xfrm>
          <a:prstGeom prst="rect">
            <a:avLst/>
          </a:prstGeom>
        </p:spPr>
      </p:pic>
      <p:pic>
        <p:nvPicPr>
          <p:cNvPr id="55" name="Рисунок 54" descr="0a2f4c9ad76550d8e8af74d0241a2d8f.png"/>
          <p:cNvPicPr>
            <a:picLocks noChangeAspect="1"/>
          </p:cNvPicPr>
          <p:nvPr/>
        </p:nvPicPr>
        <p:blipFill>
          <a:blip r:embed="rId21" cstate="email"/>
          <a:stretch>
            <a:fillRect/>
          </a:stretch>
        </p:blipFill>
        <p:spPr>
          <a:xfrm flipH="1">
            <a:off x="6496851" y="2786058"/>
            <a:ext cx="2145459" cy="3643314"/>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21" name="TextBox 20"/>
          <p:cNvSpPr txBox="1"/>
          <p:nvPr/>
        </p:nvSpPr>
        <p:spPr>
          <a:xfrm>
            <a:off x="500034" y="785794"/>
            <a:ext cx="8215370" cy="338554"/>
          </a:xfrm>
          <a:prstGeom prst="rect">
            <a:avLst/>
          </a:prstGeom>
          <a:noFill/>
          <a:ln w="28575">
            <a:noFill/>
          </a:ln>
        </p:spPr>
        <p:txBody>
          <a:bodyPr wrap="square" rtlCol="0">
            <a:spAutoFit/>
          </a:bodyPr>
          <a:lstStyle/>
          <a:p>
            <a:r>
              <a:rPr lang="ru-RU" sz="1600" b="1" dirty="0" smtClean="0">
                <a:latin typeface="Georgia" pitchFamily="18" charset="0"/>
              </a:rPr>
              <a:t>Приготовьте ладоши. Если вы услышите звук «Ш»,  хлопните в ладоши:</a:t>
            </a:r>
            <a:endParaRPr lang="ru-RU" sz="2000" b="1" dirty="0">
              <a:latin typeface="Georgia" pitchFamily="18" charset="0"/>
            </a:endParaRPr>
          </a:p>
        </p:txBody>
      </p:sp>
      <p:sp>
        <p:nvSpPr>
          <p:cNvPr id="24" name="Прямоугольник 23"/>
          <p:cNvSpPr/>
          <p:nvPr/>
        </p:nvSpPr>
        <p:spPr>
          <a:xfrm>
            <a:off x="1893075" y="428604"/>
            <a:ext cx="5357850" cy="400110"/>
          </a:xfrm>
          <a:prstGeom prst="rect">
            <a:avLst/>
          </a:prstGeom>
          <a:ln w="28575">
            <a:noFill/>
          </a:ln>
        </p:spPr>
        <p:txBody>
          <a:bodyPr wrap="square">
            <a:spAutoFit/>
          </a:bodyPr>
          <a:lstStyle/>
          <a:p>
            <a:pPr lvl="0" indent="228600" eaLnBrk="0" fontAlgn="base" hangingPunct="0">
              <a:spcBef>
                <a:spcPct val="0"/>
              </a:spcBef>
              <a:spcAft>
                <a:spcPct val="0"/>
              </a:spcAft>
            </a:pPr>
            <a:r>
              <a:rPr lang="ru-RU" sz="2000" b="1" dirty="0" smtClean="0">
                <a:latin typeface="Georgia" pitchFamily="18" charset="0"/>
              </a:rPr>
              <a:t>Игра: Поймай звук «Ш» в словах</a:t>
            </a:r>
            <a:endParaRPr lang="ru-RU" sz="2000" dirty="0">
              <a:latin typeface="Georgia" pitchFamily="18" charset="0"/>
            </a:endParaRPr>
          </a:p>
        </p:txBody>
      </p:sp>
      <p:sp>
        <p:nvSpPr>
          <p:cNvPr id="19" name="Прямоугольник 18"/>
          <p:cNvSpPr/>
          <p:nvPr/>
        </p:nvSpPr>
        <p:spPr>
          <a:xfrm>
            <a:off x="2928926" y="3643314"/>
            <a:ext cx="184731" cy="369332"/>
          </a:xfrm>
          <a:prstGeom prst="rect">
            <a:avLst/>
          </a:prstGeom>
        </p:spPr>
        <p:txBody>
          <a:bodyPr wrap="none">
            <a:spAutoFit/>
          </a:bodyPr>
          <a:lstStyle/>
          <a:p>
            <a:endParaRPr lang="ru-RU" dirty="0"/>
          </a:p>
        </p:txBody>
      </p:sp>
      <p:pic>
        <p:nvPicPr>
          <p:cNvPr id="31" name="Рисунок 30" descr="bth_ClappingHands-11.gif"/>
          <p:cNvPicPr>
            <a:picLocks noChangeAspect="1"/>
          </p:cNvPicPr>
          <p:nvPr/>
        </p:nvPicPr>
        <p:blipFill>
          <a:blip r:embed="rId4"/>
          <a:stretch>
            <a:fillRect/>
          </a:stretch>
        </p:blipFill>
        <p:spPr>
          <a:xfrm>
            <a:off x="2857488" y="1714487"/>
            <a:ext cx="2857520" cy="2143141"/>
          </a:xfrm>
          <a:prstGeom prst="rect">
            <a:avLst/>
          </a:prstGeom>
        </p:spPr>
      </p:pic>
      <p:pic>
        <p:nvPicPr>
          <p:cNvPr id="39" name="Рисунок 38" descr="egsvfgly.png"/>
          <p:cNvPicPr>
            <a:picLocks noChangeAspect="1"/>
          </p:cNvPicPr>
          <p:nvPr/>
        </p:nvPicPr>
        <p:blipFill>
          <a:blip r:embed="rId5" cstate="email"/>
          <a:stretch>
            <a:fillRect/>
          </a:stretch>
        </p:blipFill>
        <p:spPr>
          <a:xfrm>
            <a:off x="714348" y="949000"/>
            <a:ext cx="1992739" cy="1803705"/>
          </a:xfrm>
          <a:prstGeom prst="rect">
            <a:avLst/>
          </a:prstGeom>
        </p:spPr>
      </p:pic>
      <p:pic>
        <p:nvPicPr>
          <p:cNvPr id="40" name="Рисунок 39" descr="1423552015_poppies-05.png"/>
          <p:cNvPicPr>
            <a:picLocks noChangeAspect="1"/>
          </p:cNvPicPr>
          <p:nvPr/>
        </p:nvPicPr>
        <p:blipFill>
          <a:blip r:embed="rId6" cstate="email"/>
          <a:stretch>
            <a:fillRect/>
          </a:stretch>
        </p:blipFill>
        <p:spPr>
          <a:xfrm flipH="1">
            <a:off x="714348" y="3000372"/>
            <a:ext cx="837164" cy="1714512"/>
          </a:xfrm>
          <a:prstGeom prst="rect">
            <a:avLst/>
          </a:prstGeom>
        </p:spPr>
      </p:pic>
      <p:pic>
        <p:nvPicPr>
          <p:cNvPr id="55" name="Рисунок 54" descr="IMG_0367-781x1024.png"/>
          <p:cNvPicPr>
            <a:picLocks noChangeAspect="1"/>
          </p:cNvPicPr>
          <p:nvPr/>
        </p:nvPicPr>
        <p:blipFill>
          <a:blip r:embed="rId7" cstate="email"/>
          <a:stretch>
            <a:fillRect/>
          </a:stretch>
        </p:blipFill>
        <p:spPr>
          <a:xfrm>
            <a:off x="785786" y="4500570"/>
            <a:ext cx="1285884" cy="1382708"/>
          </a:xfrm>
          <a:prstGeom prst="rect">
            <a:avLst/>
          </a:prstGeom>
        </p:spPr>
      </p:pic>
      <p:pic>
        <p:nvPicPr>
          <p:cNvPr id="56" name="Рисунок 55" descr="57308f03465a815495aea4d8.png"/>
          <p:cNvPicPr>
            <a:picLocks noChangeAspect="1"/>
          </p:cNvPicPr>
          <p:nvPr/>
        </p:nvPicPr>
        <p:blipFill>
          <a:blip r:embed="rId8" cstate="email"/>
          <a:stretch>
            <a:fillRect/>
          </a:stretch>
        </p:blipFill>
        <p:spPr>
          <a:xfrm>
            <a:off x="2857488" y="4214818"/>
            <a:ext cx="1304520" cy="1500198"/>
          </a:xfrm>
          <a:prstGeom prst="rect">
            <a:avLst/>
          </a:prstGeom>
        </p:spPr>
      </p:pic>
      <p:pic>
        <p:nvPicPr>
          <p:cNvPr id="57" name="Рисунок 56" descr="87f095d3.png"/>
          <p:cNvPicPr>
            <a:picLocks noChangeAspect="1"/>
          </p:cNvPicPr>
          <p:nvPr/>
        </p:nvPicPr>
        <p:blipFill>
          <a:blip r:embed="rId9" cstate="email"/>
          <a:stretch>
            <a:fillRect/>
          </a:stretch>
        </p:blipFill>
        <p:spPr>
          <a:xfrm>
            <a:off x="4857752" y="4500570"/>
            <a:ext cx="1147764" cy="1139156"/>
          </a:xfrm>
          <a:prstGeom prst="rect">
            <a:avLst/>
          </a:prstGeom>
        </p:spPr>
      </p:pic>
      <p:pic>
        <p:nvPicPr>
          <p:cNvPr id="58" name="Рисунок 57" descr="n1081405.png"/>
          <p:cNvPicPr>
            <a:picLocks noChangeAspect="1"/>
          </p:cNvPicPr>
          <p:nvPr/>
        </p:nvPicPr>
        <p:blipFill>
          <a:blip r:embed="rId10" cstate="email"/>
          <a:stretch>
            <a:fillRect/>
          </a:stretch>
        </p:blipFill>
        <p:spPr>
          <a:xfrm flipH="1">
            <a:off x="7500958" y="4714884"/>
            <a:ext cx="548717" cy="1071570"/>
          </a:xfrm>
          <a:prstGeom prst="rect">
            <a:avLst/>
          </a:prstGeom>
        </p:spPr>
      </p:pic>
      <p:pic>
        <p:nvPicPr>
          <p:cNvPr id="59" name="Рисунок 58" descr="19-coffee-table-clipart-library-download-huge-freebie-download-for-with-regard-to-table-clipart.png"/>
          <p:cNvPicPr>
            <a:picLocks noChangeAspect="1"/>
          </p:cNvPicPr>
          <p:nvPr/>
        </p:nvPicPr>
        <p:blipFill>
          <a:blip r:embed="rId11" cstate="email"/>
          <a:stretch>
            <a:fillRect/>
          </a:stretch>
        </p:blipFill>
        <p:spPr>
          <a:xfrm>
            <a:off x="6643702" y="3286124"/>
            <a:ext cx="1735738" cy="1500174"/>
          </a:xfrm>
          <a:prstGeom prst="rect">
            <a:avLst/>
          </a:prstGeom>
        </p:spPr>
      </p:pic>
      <p:pic>
        <p:nvPicPr>
          <p:cNvPr id="60" name="Рисунок 59" descr="christmas-cat-wallpaper-8.png"/>
          <p:cNvPicPr>
            <a:picLocks noChangeAspect="1"/>
          </p:cNvPicPr>
          <p:nvPr/>
        </p:nvPicPr>
        <p:blipFill>
          <a:blip r:embed="rId12" cstate="email"/>
          <a:stretch>
            <a:fillRect/>
          </a:stretch>
        </p:blipFill>
        <p:spPr>
          <a:xfrm>
            <a:off x="6786578" y="1071546"/>
            <a:ext cx="1737156" cy="1357298"/>
          </a:xfrm>
          <a:prstGeom prst="rect">
            <a:avLst/>
          </a:prstGeom>
        </p:spPr>
      </p:pic>
      <p:sp>
        <p:nvSpPr>
          <p:cNvPr id="61" name="TextBox 60"/>
          <p:cNvSpPr txBox="1"/>
          <p:nvPr/>
        </p:nvSpPr>
        <p:spPr>
          <a:xfrm>
            <a:off x="1500166" y="2643182"/>
            <a:ext cx="630301" cy="369332"/>
          </a:xfrm>
          <a:prstGeom prst="rect">
            <a:avLst/>
          </a:prstGeom>
          <a:noFill/>
          <a:ln w="28575">
            <a:solidFill>
              <a:srgbClr val="003300"/>
            </a:solidFill>
          </a:ln>
        </p:spPr>
        <p:txBody>
          <a:bodyPr wrap="none" rtlCol="0">
            <a:spAutoFit/>
          </a:bodyPr>
          <a:lstStyle/>
          <a:p>
            <a:r>
              <a:rPr lang="ru-RU" b="1" dirty="0" smtClean="0">
                <a:solidFill>
                  <a:srgbClr val="003300"/>
                </a:solidFill>
                <a:latin typeface="Georgia" pitchFamily="18" charset="0"/>
              </a:rPr>
              <a:t>Сад</a:t>
            </a:r>
            <a:endParaRPr lang="ru-RU" b="1" dirty="0">
              <a:solidFill>
                <a:srgbClr val="003300"/>
              </a:solidFill>
              <a:latin typeface="Georgia" pitchFamily="18" charset="0"/>
            </a:endParaRPr>
          </a:p>
        </p:txBody>
      </p:sp>
      <p:sp>
        <p:nvSpPr>
          <p:cNvPr id="62" name="TextBox 61"/>
          <p:cNvSpPr txBox="1"/>
          <p:nvPr/>
        </p:nvSpPr>
        <p:spPr>
          <a:xfrm>
            <a:off x="1500166" y="4000504"/>
            <a:ext cx="705642" cy="369332"/>
          </a:xfrm>
          <a:prstGeom prst="rect">
            <a:avLst/>
          </a:prstGeom>
          <a:noFill/>
          <a:ln w="28575">
            <a:solidFill>
              <a:srgbClr val="003300"/>
            </a:solidFill>
          </a:ln>
        </p:spPr>
        <p:txBody>
          <a:bodyPr wrap="none" rtlCol="0">
            <a:spAutoFit/>
          </a:bodyPr>
          <a:lstStyle/>
          <a:p>
            <a:r>
              <a:rPr lang="ru-RU" b="1" dirty="0" smtClean="0">
                <a:solidFill>
                  <a:srgbClr val="003300"/>
                </a:solidFill>
                <a:latin typeface="Georgia" pitchFamily="18" charset="0"/>
              </a:rPr>
              <a:t>Мак</a:t>
            </a:r>
            <a:endParaRPr lang="ru-RU" b="1" dirty="0">
              <a:solidFill>
                <a:srgbClr val="003300"/>
              </a:solidFill>
              <a:latin typeface="Georgia" pitchFamily="18" charset="0"/>
            </a:endParaRPr>
          </a:p>
        </p:txBody>
      </p:sp>
      <p:sp>
        <p:nvSpPr>
          <p:cNvPr id="64" name="TextBox 63"/>
          <p:cNvSpPr txBox="1"/>
          <p:nvPr/>
        </p:nvSpPr>
        <p:spPr>
          <a:xfrm>
            <a:off x="1142976" y="5929330"/>
            <a:ext cx="894797" cy="369332"/>
          </a:xfrm>
          <a:prstGeom prst="rect">
            <a:avLst/>
          </a:prstGeom>
          <a:noFill/>
          <a:ln w="28575">
            <a:solidFill>
              <a:srgbClr val="003300"/>
            </a:solidFill>
          </a:ln>
        </p:spPr>
        <p:txBody>
          <a:bodyPr wrap="none" rtlCol="0">
            <a:spAutoFit/>
          </a:bodyPr>
          <a:lstStyle/>
          <a:p>
            <a:r>
              <a:rPr lang="ru-RU" b="1" dirty="0" smtClean="0">
                <a:solidFill>
                  <a:srgbClr val="003300"/>
                </a:solidFill>
                <a:latin typeface="Georgia" pitchFamily="18" charset="0"/>
              </a:rPr>
              <a:t>Шуба</a:t>
            </a:r>
            <a:endParaRPr lang="ru-RU" b="1" dirty="0">
              <a:solidFill>
                <a:srgbClr val="003300"/>
              </a:solidFill>
              <a:latin typeface="Georgia" pitchFamily="18" charset="0"/>
            </a:endParaRPr>
          </a:p>
        </p:txBody>
      </p:sp>
      <p:sp>
        <p:nvSpPr>
          <p:cNvPr id="65" name="TextBox 64"/>
          <p:cNvSpPr txBox="1"/>
          <p:nvPr/>
        </p:nvSpPr>
        <p:spPr>
          <a:xfrm>
            <a:off x="2928926" y="5929330"/>
            <a:ext cx="998991" cy="369332"/>
          </a:xfrm>
          <a:prstGeom prst="rect">
            <a:avLst/>
          </a:prstGeom>
          <a:noFill/>
          <a:ln w="28575">
            <a:solidFill>
              <a:srgbClr val="003300"/>
            </a:solidFill>
          </a:ln>
        </p:spPr>
        <p:txBody>
          <a:bodyPr wrap="none" rtlCol="0">
            <a:spAutoFit/>
          </a:bodyPr>
          <a:lstStyle/>
          <a:p>
            <a:r>
              <a:rPr lang="ru-RU" b="1" dirty="0" smtClean="0">
                <a:solidFill>
                  <a:srgbClr val="003300"/>
                </a:solidFill>
                <a:latin typeface="Georgia" pitchFamily="18" charset="0"/>
              </a:rPr>
              <a:t>Хомяк</a:t>
            </a:r>
            <a:endParaRPr lang="ru-RU" b="1" dirty="0">
              <a:solidFill>
                <a:srgbClr val="003300"/>
              </a:solidFill>
              <a:latin typeface="Georgia" pitchFamily="18" charset="0"/>
            </a:endParaRPr>
          </a:p>
        </p:txBody>
      </p:sp>
      <p:sp>
        <p:nvSpPr>
          <p:cNvPr id="66" name="TextBox 65"/>
          <p:cNvSpPr txBox="1"/>
          <p:nvPr/>
        </p:nvSpPr>
        <p:spPr>
          <a:xfrm>
            <a:off x="4929190" y="5929330"/>
            <a:ext cx="1067921" cy="369332"/>
          </a:xfrm>
          <a:prstGeom prst="rect">
            <a:avLst/>
          </a:prstGeom>
          <a:noFill/>
          <a:ln w="28575">
            <a:solidFill>
              <a:srgbClr val="003300"/>
            </a:solidFill>
          </a:ln>
        </p:spPr>
        <p:txBody>
          <a:bodyPr wrap="none" rtlCol="0">
            <a:spAutoFit/>
          </a:bodyPr>
          <a:lstStyle/>
          <a:p>
            <a:r>
              <a:rPr lang="ru-RU" b="1" dirty="0" smtClean="0">
                <a:solidFill>
                  <a:srgbClr val="003300"/>
                </a:solidFill>
                <a:latin typeface="Georgia" pitchFamily="18" charset="0"/>
              </a:rPr>
              <a:t>Шапка</a:t>
            </a:r>
            <a:endParaRPr lang="ru-RU" b="1" dirty="0">
              <a:solidFill>
                <a:srgbClr val="003300"/>
              </a:solidFill>
              <a:latin typeface="Georgia" pitchFamily="18" charset="0"/>
            </a:endParaRPr>
          </a:p>
        </p:txBody>
      </p:sp>
      <p:sp>
        <p:nvSpPr>
          <p:cNvPr id="67" name="TextBox 66"/>
          <p:cNvSpPr txBox="1"/>
          <p:nvPr/>
        </p:nvSpPr>
        <p:spPr>
          <a:xfrm>
            <a:off x="6929454" y="5857892"/>
            <a:ext cx="1468672" cy="369332"/>
          </a:xfrm>
          <a:prstGeom prst="rect">
            <a:avLst/>
          </a:prstGeom>
          <a:noFill/>
          <a:ln w="28575">
            <a:solidFill>
              <a:srgbClr val="003300"/>
            </a:solidFill>
          </a:ln>
        </p:spPr>
        <p:txBody>
          <a:bodyPr wrap="none" rtlCol="0">
            <a:spAutoFit/>
          </a:bodyPr>
          <a:lstStyle/>
          <a:p>
            <a:r>
              <a:rPr lang="ru-RU" b="1" dirty="0" smtClean="0">
                <a:solidFill>
                  <a:srgbClr val="003300"/>
                </a:solidFill>
                <a:latin typeface="Georgia" pitchFamily="18" charset="0"/>
              </a:rPr>
              <a:t>Карандаш</a:t>
            </a:r>
            <a:endParaRPr lang="ru-RU" b="1" dirty="0">
              <a:solidFill>
                <a:srgbClr val="003300"/>
              </a:solidFill>
              <a:latin typeface="Georgia" pitchFamily="18" charset="0"/>
            </a:endParaRPr>
          </a:p>
        </p:txBody>
      </p:sp>
      <p:sp>
        <p:nvSpPr>
          <p:cNvPr id="68" name="TextBox 67"/>
          <p:cNvSpPr txBox="1"/>
          <p:nvPr/>
        </p:nvSpPr>
        <p:spPr>
          <a:xfrm>
            <a:off x="6215074" y="4071942"/>
            <a:ext cx="776175" cy="369332"/>
          </a:xfrm>
          <a:prstGeom prst="rect">
            <a:avLst/>
          </a:prstGeom>
          <a:noFill/>
          <a:ln w="28575">
            <a:solidFill>
              <a:srgbClr val="003300"/>
            </a:solidFill>
          </a:ln>
        </p:spPr>
        <p:txBody>
          <a:bodyPr wrap="none" rtlCol="0">
            <a:spAutoFit/>
          </a:bodyPr>
          <a:lstStyle/>
          <a:p>
            <a:r>
              <a:rPr lang="ru-RU" b="1" dirty="0" smtClean="0">
                <a:solidFill>
                  <a:srgbClr val="003300"/>
                </a:solidFill>
                <a:latin typeface="Georgia" pitchFamily="18" charset="0"/>
              </a:rPr>
              <a:t>Стол</a:t>
            </a:r>
            <a:endParaRPr lang="ru-RU" b="1" dirty="0">
              <a:solidFill>
                <a:srgbClr val="003300"/>
              </a:solidFill>
              <a:latin typeface="Georgia" pitchFamily="18" charset="0"/>
            </a:endParaRPr>
          </a:p>
        </p:txBody>
      </p:sp>
      <p:sp>
        <p:nvSpPr>
          <p:cNvPr id="69" name="TextBox 68"/>
          <p:cNvSpPr txBox="1"/>
          <p:nvPr/>
        </p:nvSpPr>
        <p:spPr>
          <a:xfrm>
            <a:off x="7000892" y="2571744"/>
            <a:ext cx="1029449" cy="369332"/>
          </a:xfrm>
          <a:prstGeom prst="rect">
            <a:avLst/>
          </a:prstGeom>
          <a:noFill/>
          <a:ln w="28575">
            <a:solidFill>
              <a:srgbClr val="003300"/>
            </a:solidFill>
          </a:ln>
        </p:spPr>
        <p:txBody>
          <a:bodyPr wrap="none" rtlCol="0">
            <a:spAutoFit/>
          </a:bodyPr>
          <a:lstStyle/>
          <a:p>
            <a:r>
              <a:rPr lang="ru-RU" b="1" dirty="0" smtClean="0">
                <a:solidFill>
                  <a:srgbClr val="003300"/>
                </a:solidFill>
                <a:latin typeface="Georgia" pitchFamily="18" charset="0"/>
              </a:rPr>
              <a:t>Кошка</a:t>
            </a:r>
            <a:endParaRPr lang="ru-RU" b="1" dirty="0">
              <a:solidFill>
                <a:srgbClr val="003300"/>
              </a:solidFill>
              <a:latin typeface="Georgia"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21" name="TextBox 20"/>
          <p:cNvSpPr txBox="1"/>
          <p:nvPr/>
        </p:nvSpPr>
        <p:spPr>
          <a:xfrm>
            <a:off x="428596" y="785794"/>
            <a:ext cx="8215370" cy="646331"/>
          </a:xfrm>
          <a:prstGeom prst="rect">
            <a:avLst/>
          </a:prstGeom>
          <a:noFill/>
          <a:ln w="28575">
            <a:noFill/>
          </a:ln>
        </p:spPr>
        <p:txBody>
          <a:bodyPr wrap="square" rtlCol="0">
            <a:spAutoFit/>
          </a:bodyPr>
          <a:lstStyle/>
          <a:p>
            <a:r>
              <a:rPr lang="ru-RU" sz="1600" b="1" dirty="0" smtClean="0">
                <a:solidFill>
                  <a:srgbClr val="003300"/>
                </a:solidFill>
                <a:latin typeface="Georgia" pitchFamily="18" charset="0"/>
              </a:rPr>
              <a:t>Помоги  ёжику собрать грибы на зиму. Читай слоги, четко произнося звук </a:t>
            </a:r>
            <a:r>
              <a:rPr lang="ru-RU" sz="2000" b="1" dirty="0" smtClean="0">
                <a:solidFill>
                  <a:srgbClr val="003300"/>
                </a:solidFill>
                <a:latin typeface="Georgia" pitchFamily="18" charset="0"/>
              </a:rPr>
              <a:t>«Ш»: </a:t>
            </a:r>
            <a:endParaRPr lang="ru-RU" sz="2000" b="1" dirty="0">
              <a:solidFill>
                <a:srgbClr val="003300"/>
              </a:solidFill>
              <a:latin typeface="Georgia" pitchFamily="18" charset="0"/>
            </a:endParaRPr>
          </a:p>
        </p:txBody>
      </p:sp>
      <p:sp>
        <p:nvSpPr>
          <p:cNvPr id="24" name="Прямоугольник 23"/>
          <p:cNvSpPr/>
          <p:nvPr/>
        </p:nvSpPr>
        <p:spPr>
          <a:xfrm>
            <a:off x="2071670" y="428604"/>
            <a:ext cx="5000660" cy="400110"/>
          </a:xfrm>
          <a:prstGeom prst="rect">
            <a:avLst/>
          </a:prstGeom>
          <a:ln w="28575">
            <a:noFill/>
          </a:ln>
        </p:spPr>
        <p:txBody>
          <a:bodyPr wrap="square">
            <a:spAutoFit/>
          </a:bodyPr>
          <a:lstStyle/>
          <a:p>
            <a:pPr lvl="0" indent="228600" eaLnBrk="0" fontAlgn="base" hangingPunct="0">
              <a:spcBef>
                <a:spcPct val="0"/>
              </a:spcBef>
              <a:spcAft>
                <a:spcPct val="0"/>
              </a:spcAft>
            </a:pPr>
            <a:r>
              <a:rPr lang="ru-RU" sz="2000" b="1" dirty="0" smtClean="0">
                <a:latin typeface="Georgia" pitchFamily="18" charset="0"/>
              </a:rPr>
              <a:t>Закрепление звука Ш» в слогах</a:t>
            </a:r>
            <a:endParaRPr lang="ru-RU" sz="2000" dirty="0">
              <a:latin typeface="Georgia" pitchFamily="18" charset="0"/>
            </a:endParaRPr>
          </a:p>
        </p:txBody>
      </p:sp>
      <p:pic>
        <p:nvPicPr>
          <p:cNvPr id="8" name="Рисунок 7" descr="igry-zvukov-v-slogakh-01.png"/>
          <p:cNvPicPr>
            <a:picLocks noChangeAspect="1"/>
          </p:cNvPicPr>
          <p:nvPr/>
        </p:nvPicPr>
        <p:blipFill>
          <a:blip r:embed="rId4" cstate="email">
            <a:lum bright="-10000" contrast="40000"/>
          </a:blip>
          <a:stretch>
            <a:fillRect/>
          </a:stretch>
        </p:blipFill>
        <p:spPr>
          <a:xfrm>
            <a:off x="642910" y="1071546"/>
            <a:ext cx="7921388" cy="5349402"/>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27" name="Прямоугольник 26"/>
          <p:cNvSpPr/>
          <p:nvPr/>
        </p:nvSpPr>
        <p:spPr>
          <a:xfrm>
            <a:off x="3500430" y="2143116"/>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21" name="TextBox 20"/>
          <p:cNvSpPr txBox="1"/>
          <p:nvPr/>
        </p:nvSpPr>
        <p:spPr>
          <a:xfrm>
            <a:off x="428596" y="785794"/>
            <a:ext cx="8215370" cy="400110"/>
          </a:xfrm>
          <a:prstGeom prst="rect">
            <a:avLst/>
          </a:prstGeom>
          <a:noFill/>
          <a:ln w="28575">
            <a:noFill/>
          </a:ln>
        </p:spPr>
        <p:txBody>
          <a:bodyPr wrap="square" rtlCol="0">
            <a:spAutoFit/>
          </a:bodyPr>
          <a:lstStyle/>
          <a:p>
            <a:r>
              <a:rPr lang="ru-RU" sz="1600" b="1" dirty="0" smtClean="0">
                <a:latin typeface="Georgia" pitchFamily="18" charset="0"/>
              </a:rPr>
              <a:t>Назови слова, нарисованные на картинках, четко произнося звук </a:t>
            </a:r>
            <a:r>
              <a:rPr lang="ru-RU" sz="2000" b="1" dirty="0" smtClean="0">
                <a:latin typeface="Georgia" pitchFamily="18" charset="0"/>
              </a:rPr>
              <a:t>«Ш»</a:t>
            </a:r>
            <a:r>
              <a:rPr lang="ru-RU" sz="1600" b="1" dirty="0" smtClean="0">
                <a:latin typeface="Georgia" pitchFamily="18" charset="0"/>
              </a:rPr>
              <a:t>:</a:t>
            </a:r>
            <a:endParaRPr lang="ru-RU" sz="2000" b="1" dirty="0">
              <a:solidFill>
                <a:srgbClr val="003300"/>
              </a:solidFill>
              <a:latin typeface="Georgia" pitchFamily="18" charset="0"/>
            </a:endParaRPr>
          </a:p>
        </p:txBody>
      </p:sp>
      <p:sp>
        <p:nvSpPr>
          <p:cNvPr id="24" name="Прямоугольник 23"/>
          <p:cNvSpPr/>
          <p:nvPr/>
        </p:nvSpPr>
        <p:spPr>
          <a:xfrm>
            <a:off x="2071670" y="428604"/>
            <a:ext cx="5000660" cy="400110"/>
          </a:xfrm>
          <a:prstGeom prst="rect">
            <a:avLst/>
          </a:prstGeom>
          <a:ln w="28575">
            <a:noFill/>
          </a:ln>
        </p:spPr>
        <p:txBody>
          <a:bodyPr wrap="square">
            <a:spAutoFit/>
          </a:bodyPr>
          <a:lstStyle/>
          <a:p>
            <a:pPr lvl="0" indent="228600" eaLnBrk="0" fontAlgn="base" hangingPunct="0">
              <a:spcBef>
                <a:spcPct val="0"/>
              </a:spcBef>
              <a:spcAft>
                <a:spcPct val="0"/>
              </a:spcAft>
            </a:pPr>
            <a:r>
              <a:rPr lang="ru-RU" sz="2000" b="1" dirty="0" smtClean="0">
                <a:latin typeface="Georgia" pitchFamily="18" charset="0"/>
              </a:rPr>
              <a:t>Закрепление звука Ш» в словах</a:t>
            </a:r>
            <a:endParaRPr lang="ru-RU" sz="2000" dirty="0">
              <a:latin typeface="Georgia" pitchFamily="18" charset="0"/>
            </a:endParaRPr>
          </a:p>
        </p:txBody>
      </p:sp>
      <p:pic>
        <p:nvPicPr>
          <p:cNvPr id="9" name="Рисунок 8" descr="kartinniy-material-zvyk-sh.png"/>
          <p:cNvPicPr>
            <a:picLocks noChangeAspect="1"/>
          </p:cNvPicPr>
          <p:nvPr/>
        </p:nvPicPr>
        <p:blipFill>
          <a:blip r:embed="rId4" cstate="email">
            <a:lum bright="-10000" contrast="40000"/>
          </a:blip>
          <a:stretch>
            <a:fillRect/>
          </a:stretch>
        </p:blipFill>
        <p:spPr>
          <a:xfrm>
            <a:off x="714348" y="1214422"/>
            <a:ext cx="7762875" cy="5124450"/>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27" name="Прямоугольник 26"/>
          <p:cNvSpPr/>
          <p:nvPr/>
        </p:nvSpPr>
        <p:spPr>
          <a:xfrm>
            <a:off x="2928926" y="1357298"/>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21" name="TextBox 20"/>
          <p:cNvSpPr txBox="1"/>
          <p:nvPr/>
        </p:nvSpPr>
        <p:spPr>
          <a:xfrm>
            <a:off x="428596" y="785794"/>
            <a:ext cx="8215370" cy="338554"/>
          </a:xfrm>
          <a:prstGeom prst="rect">
            <a:avLst/>
          </a:prstGeom>
          <a:noFill/>
          <a:ln w="28575">
            <a:noFill/>
          </a:ln>
        </p:spPr>
        <p:txBody>
          <a:bodyPr wrap="square" rtlCol="0">
            <a:spAutoFit/>
          </a:bodyPr>
          <a:lstStyle/>
          <a:p>
            <a:r>
              <a:rPr lang="ru-RU" sz="1600" b="1" dirty="0" smtClean="0">
                <a:latin typeface="Georgia" pitchFamily="18" charset="0"/>
              </a:rPr>
              <a:t>Составь предложение по картинке: например - </a:t>
            </a:r>
            <a:endParaRPr lang="ru-RU" sz="2000" b="1" dirty="0">
              <a:solidFill>
                <a:srgbClr val="003300"/>
              </a:solidFill>
              <a:latin typeface="Georgia" pitchFamily="18" charset="0"/>
            </a:endParaRPr>
          </a:p>
        </p:txBody>
      </p:sp>
      <p:sp>
        <p:nvSpPr>
          <p:cNvPr id="24" name="Прямоугольник 23"/>
          <p:cNvSpPr/>
          <p:nvPr/>
        </p:nvSpPr>
        <p:spPr>
          <a:xfrm>
            <a:off x="2071670" y="428604"/>
            <a:ext cx="6286544" cy="400110"/>
          </a:xfrm>
          <a:prstGeom prst="rect">
            <a:avLst/>
          </a:prstGeom>
          <a:ln w="28575">
            <a:noFill/>
          </a:ln>
        </p:spPr>
        <p:txBody>
          <a:bodyPr wrap="square">
            <a:spAutoFit/>
          </a:bodyPr>
          <a:lstStyle/>
          <a:p>
            <a:pPr lvl="0" indent="228600" eaLnBrk="0" fontAlgn="base" hangingPunct="0">
              <a:spcBef>
                <a:spcPct val="0"/>
              </a:spcBef>
              <a:spcAft>
                <a:spcPct val="0"/>
              </a:spcAft>
            </a:pPr>
            <a:r>
              <a:rPr lang="ru-RU" sz="2000" b="1" dirty="0" smtClean="0">
                <a:latin typeface="Georgia" pitchFamily="18" charset="0"/>
              </a:rPr>
              <a:t>Закрепление звука Ш» в предложениях</a:t>
            </a:r>
            <a:endParaRPr lang="ru-RU" sz="2000" dirty="0">
              <a:latin typeface="Georgia" pitchFamily="18" charset="0"/>
            </a:endParaRPr>
          </a:p>
        </p:txBody>
      </p:sp>
      <p:pic>
        <p:nvPicPr>
          <p:cNvPr id="8" name="Рисунок 7" descr="на машине.png"/>
          <p:cNvPicPr>
            <a:picLocks noChangeAspect="1"/>
          </p:cNvPicPr>
          <p:nvPr/>
        </p:nvPicPr>
        <p:blipFill>
          <a:blip r:embed="rId4">
            <a:lum bright="-10000" contrast="40000"/>
          </a:blip>
          <a:stretch>
            <a:fillRect/>
          </a:stretch>
        </p:blipFill>
        <p:spPr>
          <a:xfrm>
            <a:off x="4643438" y="3857628"/>
            <a:ext cx="4029745" cy="2365639"/>
          </a:xfrm>
          <a:prstGeom prst="rect">
            <a:avLst/>
          </a:prstGeom>
        </p:spPr>
      </p:pic>
      <p:pic>
        <p:nvPicPr>
          <p:cNvPr id="10" name="Рисунок 9" descr="на лошадке.png"/>
          <p:cNvPicPr>
            <a:picLocks noChangeAspect="1"/>
          </p:cNvPicPr>
          <p:nvPr/>
        </p:nvPicPr>
        <p:blipFill>
          <a:blip r:embed="rId5">
            <a:lum bright="-10000" contrast="40000"/>
          </a:blip>
          <a:stretch>
            <a:fillRect/>
          </a:stretch>
        </p:blipFill>
        <p:spPr>
          <a:xfrm>
            <a:off x="4429124" y="1785926"/>
            <a:ext cx="2857520" cy="2199244"/>
          </a:xfrm>
          <a:prstGeom prst="rect">
            <a:avLst/>
          </a:prstGeom>
        </p:spPr>
      </p:pic>
      <p:pic>
        <p:nvPicPr>
          <p:cNvPr id="11" name="Рисунок 10" descr="мишка и кошка играют в шахматы.png"/>
          <p:cNvPicPr>
            <a:picLocks noChangeAspect="1"/>
          </p:cNvPicPr>
          <p:nvPr/>
        </p:nvPicPr>
        <p:blipFill>
          <a:blip r:embed="rId6">
            <a:lum bright="-20000" contrast="40000"/>
          </a:blip>
          <a:stretch>
            <a:fillRect/>
          </a:stretch>
        </p:blipFill>
        <p:spPr>
          <a:xfrm>
            <a:off x="428596" y="4286256"/>
            <a:ext cx="4372005" cy="2000264"/>
          </a:xfrm>
          <a:prstGeom prst="rect">
            <a:avLst/>
          </a:prstGeom>
        </p:spPr>
      </p:pic>
      <p:pic>
        <p:nvPicPr>
          <p:cNvPr id="12" name="Рисунок 11" descr="шёт.png"/>
          <p:cNvPicPr>
            <a:picLocks noChangeAspect="1"/>
          </p:cNvPicPr>
          <p:nvPr/>
        </p:nvPicPr>
        <p:blipFill>
          <a:blip r:embed="rId7">
            <a:lum bright="-10000" contrast="40000"/>
          </a:blip>
          <a:stretch>
            <a:fillRect/>
          </a:stretch>
        </p:blipFill>
        <p:spPr>
          <a:xfrm>
            <a:off x="571472" y="1643050"/>
            <a:ext cx="3833354" cy="2071702"/>
          </a:xfrm>
          <a:prstGeom prst="rect">
            <a:avLst/>
          </a:prstGeom>
        </p:spPr>
      </p:pic>
      <p:sp>
        <p:nvSpPr>
          <p:cNvPr id="13" name="TextBox 12"/>
          <p:cNvSpPr txBox="1"/>
          <p:nvPr/>
        </p:nvSpPr>
        <p:spPr>
          <a:xfrm>
            <a:off x="2214546" y="1285860"/>
            <a:ext cx="6255239" cy="369332"/>
          </a:xfrm>
          <a:prstGeom prst="rect">
            <a:avLst/>
          </a:prstGeom>
          <a:noFill/>
          <a:ln w="28575">
            <a:solidFill>
              <a:srgbClr val="003300"/>
            </a:solidFill>
          </a:ln>
        </p:spPr>
        <p:txBody>
          <a:bodyPr wrap="none" rtlCol="0">
            <a:spAutoFit/>
          </a:bodyPr>
          <a:lstStyle/>
          <a:p>
            <a:r>
              <a:rPr lang="ru-RU" b="1" dirty="0" smtClean="0">
                <a:latin typeface="Georgia" pitchFamily="18" charset="0"/>
              </a:rPr>
              <a:t>а.) Мишка шьёт рубашку на швейной машинке.</a:t>
            </a:r>
            <a:endParaRPr lang="ru-RU" b="1" dirty="0">
              <a:latin typeface="Georgia" pitchFamily="18" charset="0"/>
            </a:endParaRPr>
          </a:p>
        </p:txBody>
      </p:sp>
      <p:sp>
        <p:nvSpPr>
          <p:cNvPr id="14" name="TextBox 13"/>
          <p:cNvSpPr txBox="1"/>
          <p:nvPr/>
        </p:nvSpPr>
        <p:spPr>
          <a:xfrm>
            <a:off x="4143372" y="2357430"/>
            <a:ext cx="506870" cy="369332"/>
          </a:xfrm>
          <a:prstGeom prst="rect">
            <a:avLst/>
          </a:prstGeom>
          <a:noFill/>
        </p:spPr>
        <p:txBody>
          <a:bodyPr wrap="none" rtlCol="0">
            <a:spAutoFit/>
          </a:bodyPr>
          <a:lstStyle/>
          <a:p>
            <a:r>
              <a:rPr lang="ru-RU" b="1" dirty="0" smtClean="0">
                <a:solidFill>
                  <a:srgbClr val="003300"/>
                </a:solidFill>
                <a:latin typeface="Georgia" pitchFamily="18" charset="0"/>
              </a:rPr>
              <a:t>б.)</a:t>
            </a:r>
            <a:endParaRPr lang="ru-RU" b="1" dirty="0">
              <a:solidFill>
                <a:srgbClr val="003300"/>
              </a:solidFill>
              <a:latin typeface="Georgia" pitchFamily="18" charset="0"/>
            </a:endParaRPr>
          </a:p>
        </p:txBody>
      </p:sp>
      <p:sp>
        <p:nvSpPr>
          <p:cNvPr id="15" name="Прямоугольник 14"/>
          <p:cNvSpPr/>
          <p:nvPr/>
        </p:nvSpPr>
        <p:spPr>
          <a:xfrm>
            <a:off x="571472" y="1357298"/>
            <a:ext cx="500458" cy="369332"/>
          </a:xfrm>
          <a:prstGeom prst="rect">
            <a:avLst/>
          </a:prstGeom>
        </p:spPr>
        <p:txBody>
          <a:bodyPr wrap="none">
            <a:spAutoFit/>
          </a:bodyPr>
          <a:lstStyle/>
          <a:p>
            <a:r>
              <a:rPr lang="ru-RU" b="1" dirty="0" smtClean="0">
                <a:solidFill>
                  <a:srgbClr val="003300"/>
                </a:solidFill>
                <a:latin typeface="Georgia" pitchFamily="18" charset="0"/>
              </a:rPr>
              <a:t>а.)</a:t>
            </a:r>
            <a:endParaRPr lang="ru-RU" dirty="0">
              <a:solidFill>
                <a:srgbClr val="003300"/>
              </a:solidFill>
            </a:endParaRPr>
          </a:p>
        </p:txBody>
      </p:sp>
      <p:sp>
        <p:nvSpPr>
          <p:cNvPr id="16" name="TextBox 15"/>
          <p:cNvSpPr txBox="1"/>
          <p:nvPr/>
        </p:nvSpPr>
        <p:spPr>
          <a:xfrm>
            <a:off x="2285984" y="4357694"/>
            <a:ext cx="505267" cy="369332"/>
          </a:xfrm>
          <a:prstGeom prst="rect">
            <a:avLst/>
          </a:prstGeom>
          <a:noFill/>
        </p:spPr>
        <p:txBody>
          <a:bodyPr wrap="none" rtlCol="0">
            <a:spAutoFit/>
          </a:bodyPr>
          <a:lstStyle/>
          <a:p>
            <a:r>
              <a:rPr lang="ru-RU" b="1" dirty="0" smtClean="0">
                <a:solidFill>
                  <a:srgbClr val="003300"/>
                </a:solidFill>
                <a:latin typeface="Georgia" pitchFamily="18" charset="0"/>
              </a:rPr>
              <a:t>в.)</a:t>
            </a:r>
            <a:endParaRPr lang="ru-RU" b="1" dirty="0">
              <a:solidFill>
                <a:srgbClr val="003300"/>
              </a:solidFill>
              <a:latin typeface="Georgia" pitchFamily="18" charset="0"/>
            </a:endParaRPr>
          </a:p>
        </p:txBody>
      </p:sp>
      <p:sp>
        <p:nvSpPr>
          <p:cNvPr id="17" name="Прямоугольник 16"/>
          <p:cNvSpPr/>
          <p:nvPr/>
        </p:nvSpPr>
        <p:spPr>
          <a:xfrm>
            <a:off x="5000628" y="4357694"/>
            <a:ext cx="478016" cy="369332"/>
          </a:xfrm>
          <a:prstGeom prst="rect">
            <a:avLst/>
          </a:prstGeom>
        </p:spPr>
        <p:txBody>
          <a:bodyPr wrap="none">
            <a:spAutoFit/>
          </a:bodyPr>
          <a:lstStyle/>
          <a:p>
            <a:r>
              <a:rPr lang="ru-RU" b="1" dirty="0" smtClean="0">
                <a:solidFill>
                  <a:srgbClr val="003300"/>
                </a:solidFill>
                <a:latin typeface="Georgia" pitchFamily="18" charset="0"/>
              </a:rPr>
              <a:t>г.)</a:t>
            </a:r>
            <a:endParaRPr lang="ru-RU" b="1" dirty="0">
              <a:solidFill>
                <a:srgbClr val="003300"/>
              </a:solidFill>
              <a:latin typeface="Georg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Effect transition="in" filter="fade">
                                      <p:cBhvr>
                                        <p:cTn id="12" dur="2000"/>
                                        <p:tgtEl>
                                          <p:spTgt spid="13">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fade">
                                      <p:cBhvr>
                                        <p:cTn id="15" dur="20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27" name="Прямоугольник 26"/>
          <p:cNvSpPr/>
          <p:nvPr/>
        </p:nvSpPr>
        <p:spPr>
          <a:xfrm>
            <a:off x="2928926" y="1357298"/>
            <a:ext cx="4572000" cy="338554"/>
          </a:xfrm>
          <a:prstGeom prst="rect">
            <a:avLst/>
          </a:prstGeom>
        </p:spPr>
        <p:txBody>
          <a:bodyPr>
            <a:spAutoFit/>
          </a:bodyPr>
          <a:lstStyle/>
          <a:p>
            <a:endParaRPr lang="ru-RU" sz="1600" b="1" dirty="0" smtClean="0">
              <a:solidFill>
                <a:srgbClr val="003300"/>
              </a:solidFill>
              <a:latin typeface="Georgia" pitchFamily="18" charset="0"/>
              <a:cs typeface="Arial" pitchFamily="34" charset="0"/>
            </a:endParaRPr>
          </a:p>
        </p:txBody>
      </p:sp>
      <p:sp>
        <p:nvSpPr>
          <p:cNvPr id="21" name="TextBox 20"/>
          <p:cNvSpPr txBox="1"/>
          <p:nvPr/>
        </p:nvSpPr>
        <p:spPr>
          <a:xfrm>
            <a:off x="500034" y="785794"/>
            <a:ext cx="8215370" cy="1077218"/>
          </a:xfrm>
          <a:prstGeom prst="rect">
            <a:avLst/>
          </a:prstGeom>
          <a:noFill/>
          <a:ln w="28575">
            <a:noFill/>
          </a:ln>
        </p:spPr>
        <p:txBody>
          <a:bodyPr wrap="square" rtlCol="0">
            <a:spAutoFit/>
          </a:bodyPr>
          <a:lstStyle/>
          <a:p>
            <a:r>
              <a:rPr lang="ru-RU" sz="1600" b="1" dirty="0" smtClean="0">
                <a:latin typeface="Georgia" pitchFamily="18" charset="0"/>
              </a:rPr>
              <a:t>      Наше занятие подошло к концу. Мы с вами сегодня расширили знания, полученные на неделе «Транспорта» и провели работу на закрепление поставленного  звука « Ш» (в слогах, словах, предложениях).</a:t>
            </a:r>
            <a:endParaRPr lang="ru-RU" sz="2000" b="1" dirty="0">
              <a:solidFill>
                <a:srgbClr val="003300"/>
              </a:solidFill>
              <a:latin typeface="Georgia" pitchFamily="18" charset="0"/>
            </a:endParaRPr>
          </a:p>
        </p:txBody>
      </p:sp>
      <p:sp>
        <p:nvSpPr>
          <p:cNvPr id="24" name="Прямоугольник 23"/>
          <p:cNvSpPr/>
          <p:nvPr/>
        </p:nvSpPr>
        <p:spPr>
          <a:xfrm>
            <a:off x="714348" y="428604"/>
            <a:ext cx="1214446" cy="400110"/>
          </a:xfrm>
          <a:prstGeom prst="rect">
            <a:avLst/>
          </a:prstGeom>
          <a:ln w="28575">
            <a:noFill/>
          </a:ln>
        </p:spPr>
        <p:txBody>
          <a:bodyPr wrap="square">
            <a:spAutoFit/>
          </a:bodyPr>
          <a:lstStyle/>
          <a:p>
            <a:pPr lvl="0" indent="228600" eaLnBrk="0" fontAlgn="base" hangingPunct="0">
              <a:spcBef>
                <a:spcPct val="0"/>
              </a:spcBef>
              <a:spcAft>
                <a:spcPct val="0"/>
              </a:spcAft>
            </a:pPr>
            <a:r>
              <a:rPr lang="ru-RU" sz="2000" b="1" dirty="0" smtClean="0">
                <a:latin typeface="Georgia" pitchFamily="18" charset="0"/>
              </a:rPr>
              <a:t>Итог.</a:t>
            </a:r>
            <a:endParaRPr lang="ru-RU" sz="2000" dirty="0">
              <a:latin typeface="Georgia" pitchFamily="18" charset="0"/>
            </a:endParaRPr>
          </a:p>
        </p:txBody>
      </p:sp>
      <p:pic>
        <p:nvPicPr>
          <p:cNvPr id="17" name="Рисунок 16" descr="molb010.png"/>
          <p:cNvPicPr>
            <a:picLocks noChangeAspect="1"/>
          </p:cNvPicPr>
          <p:nvPr/>
        </p:nvPicPr>
        <p:blipFill>
          <a:blip r:embed="rId4" cstate="email"/>
          <a:stretch>
            <a:fillRect/>
          </a:stretch>
        </p:blipFill>
        <p:spPr>
          <a:xfrm>
            <a:off x="5704879" y="1285860"/>
            <a:ext cx="2983581" cy="5572140"/>
          </a:xfrm>
          <a:prstGeom prst="rect">
            <a:avLst/>
          </a:prstGeom>
        </p:spPr>
      </p:pic>
      <p:pic>
        <p:nvPicPr>
          <p:cNvPr id="12" name="Рисунок 11" descr="5a67c18a886bc_88063ut_3.png"/>
          <p:cNvPicPr>
            <a:picLocks noChangeAspect="1"/>
          </p:cNvPicPr>
          <p:nvPr/>
        </p:nvPicPr>
        <p:blipFill>
          <a:blip r:embed="rId5" cstate="email">
            <a:lum bright="-10000" contrast="40000"/>
          </a:blip>
          <a:stretch>
            <a:fillRect/>
          </a:stretch>
        </p:blipFill>
        <p:spPr>
          <a:xfrm>
            <a:off x="5857884" y="3000372"/>
            <a:ext cx="2812501" cy="1669232"/>
          </a:xfrm>
          <a:prstGeom prst="rect">
            <a:avLst/>
          </a:prstGeom>
        </p:spPr>
      </p:pic>
      <p:pic>
        <p:nvPicPr>
          <p:cNvPr id="13" name="Рисунок 12" descr="pre-school-small.png"/>
          <p:cNvPicPr>
            <a:picLocks noChangeAspect="1"/>
          </p:cNvPicPr>
          <p:nvPr/>
        </p:nvPicPr>
        <p:blipFill>
          <a:blip r:embed="rId6">
            <a:lum bright="-10000" contrast="40000"/>
          </a:blip>
          <a:stretch>
            <a:fillRect/>
          </a:stretch>
        </p:blipFill>
        <p:spPr>
          <a:xfrm>
            <a:off x="428596" y="1981167"/>
            <a:ext cx="5143536" cy="4500594"/>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a:ln>
            <a:solidFill>
              <a:srgbClr val="003300"/>
            </a:solidFill>
          </a:ln>
        </p:spPr>
      </p:pic>
      <p:sp>
        <p:nvSpPr>
          <p:cNvPr id="8" name="Прямоугольник 7"/>
          <p:cNvSpPr/>
          <p:nvPr/>
        </p:nvSpPr>
        <p:spPr>
          <a:xfrm>
            <a:off x="428596" y="285728"/>
            <a:ext cx="8286808" cy="461665"/>
          </a:xfrm>
          <a:prstGeom prst="rect">
            <a:avLst/>
          </a:prstGeom>
        </p:spPr>
        <p:txBody>
          <a:bodyPr wrap="square">
            <a:spAutoFit/>
          </a:bodyPr>
          <a:lstStyle/>
          <a:p>
            <a:pPr algn="ctr"/>
            <a:r>
              <a:rPr lang="ru-RU" sz="2400" b="1" dirty="0" smtClean="0">
                <a:solidFill>
                  <a:srgbClr val="003300"/>
                </a:solidFill>
                <a:latin typeface="Georgia" pitchFamily="18" charset="0"/>
              </a:rPr>
              <a:t>Вступительное слово воспитателя</a:t>
            </a:r>
            <a:endParaRPr lang="ru-RU" sz="2400" dirty="0" smtClean="0">
              <a:solidFill>
                <a:srgbClr val="003300"/>
              </a:solidFill>
              <a:latin typeface="Georgia" pitchFamily="18" charset="0"/>
            </a:endParaRPr>
          </a:p>
        </p:txBody>
      </p:sp>
      <p:sp>
        <p:nvSpPr>
          <p:cNvPr id="9" name="Прямоугольник 8"/>
          <p:cNvSpPr/>
          <p:nvPr/>
        </p:nvSpPr>
        <p:spPr>
          <a:xfrm>
            <a:off x="500034" y="714356"/>
            <a:ext cx="8143932" cy="861774"/>
          </a:xfrm>
          <a:prstGeom prst="rect">
            <a:avLst/>
          </a:prstGeom>
        </p:spPr>
        <p:txBody>
          <a:bodyPr wrap="square">
            <a:spAutoFit/>
          </a:bodyPr>
          <a:lstStyle/>
          <a:p>
            <a:r>
              <a:rPr lang="ru-RU" sz="1600" b="1" dirty="0" smtClean="0">
                <a:solidFill>
                  <a:srgbClr val="003300"/>
                </a:solidFill>
                <a:latin typeface="Georgia" pitchFamily="18" charset="0"/>
              </a:rPr>
              <a:t>    Мы с вами целую неделю изучали тему «Транспорт». Вы теперь знаете, что транспорт бывает: </a:t>
            </a:r>
            <a:r>
              <a:rPr lang="ru-RU" b="1" i="1" dirty="0" smtClean="0">
                <a:solidFill>
                  <a:srgbClr val="003300"/>
                </a:solidFill>
                <a:latin typeface="Georgia" pitchFamily="18" charset="0"/>
              </a:rPr>
              <a:t>воздушный</a:t>
            </a:r>
            <a:r>
              <a:rPr lang="ru-RU" sz="1600" b="1" dirty="0" smtClean="0">
                <a:solidFill>
                  <a:srgbClr val="003300"/>
                </a:solidFill>
                <a:latin typeface="Georgia" pitchFamily="18" charset="0"/>
              </a:rPr>
              <a:t>, </a:t>
            </a:r>
            <a:r>
              <a:rPr lang="ru-RU" b="1" i="1" dirty="0" smtClean="0">
                <a:solidFill>
                  <a:srgbClr val="003300"/>
                </a:solidFill>
                <a:latin typeface="Georgia" pitchFamily="18" charset="0"/>
              </a:rPr>
              <a:t>водный</a:t>
            </a:r>
            <a:r>
              <a:rPr lang="ru-RU" sz="1600" b="1" dirty="0" smtClean="0">
                <a:solidFill>
                  <a:srgbClr val="003300"/>
                </a:solidFill>
                <a:latin typeface="Georgia" pitchFamily="18" charset="0"/>
              </a:rPr>
              <a:t>, </a:t>
            </a:r>
            <a:r>
              <a:rPr lang="ru-RU" b="1" i="1" dirty="0" smtClean="0">
                <a:solidFill>
                  <a:srgbClr val="003300"/>
                </a:solidFill>
                <a:latin typeface="Georgia" pitchFamily="18" charset="0"/>
              </a:rPr>
              <a:t>наземный.</a:t>
            </a:r>
          </a:p>
          <a:p>
            <a:r>
              <a:rPr lang="ru-RU" sz="1600" b="1" dirty="0" smtClean="0">
                <a:solidFill>
                  <a:srgbClr val="003300"/>
                </a:solidFill>
                <a:latin typeface="Georgia" pitchFamily="18" charset="0"/>
              </a:rPr>
              <a:t>Давайте определим и назовем виды транспорта:</a:t>
            </a:r>
          </a:p>
        </p:txBody>
      </p:sp>
      <p:sp>
        <p:nvSpPr>
          <p:cNvPr id="10" name="Прямоугольник 9"/>
          <p:cNvSpPr/>
          <p:nvPr/>
        </p:nvSpPr>
        <p:spPr>
          <a:xfrm>
            <a:off x="571472" y="5786454"/>
            <a:ext cx="7786742" cy="584775"/>
          </a:xfrm>
          <a:prstGeom prst="rect">
            <a:avLst/>
          </a:prstGeom>
        </p:spPr>
        <p:txBody>
          <a:bodyPr wrap="square">
            <a:spAutoFit/>
          </a:bodyPr>
          <a:lstStyle/>
          <a:p>
            <a:r>
              <a:rPr lang="ru-RU" sz="1600" b="1" dirty="0" smtClean="0">
                <a:solidFill>
                  <a:srgbClr val="003300"/>
                </a:solidFill>
                <a:latin typeface="Georgia" pitchFamily="18" charset="0"/>
              </a:rPr>
              <a:t>    Сегодня мы выполним ряд упражнений и поиграем в игры для закрепления лексического материала по теме «Транспорт».</a:t>
            </a:r>
          </a:p>
        </p:txBody>
      </p:sp>
      <p:pic>
        <p:nvPicPr>
          <p:cNvPr id="12" name="Рисунок 11" descr="d8d7a917896b0d4adf332b56c96c7566.png"/>
          <p:cNvPicPr>
            <a:picLocks noChangeAspect="1"/>
          </p:cNvPicPr>
          <p:nvPr/>
        </p:nvPicPr>
        <p:blipFill>
          <a:blip r:embed="rId4"/>
          <a:stretch>
            <a:fillRect/>
          </a:stretch>
        </p:blipFill>
        <p:spPr>
          <a:xfrm flipH="1">
            <a:off x="0" y="1071546"/>
            <a:ext cx="3625211" cy="2428892"/>
          </a:xfrm>
          <a:prstGeom prst="rect">
            <a:avLst/>
          </a:prstGeom>
        </p:spPr>
      </p:pic>
      <p:pic>
        <p:nvPicPr>
          <p:cNvPr id="13" name="Рисунок 12" descr="ф.png"/>
          <p:cNvPicPr>
            <a:picLocks noChangeAspect="1"/>
          </p:cNvPicPr>
          <p:nvPr/>
        </p:nvPicPr>
        <p:blipFill>
          <a:blip r:embed="rId5"/>
          <a:stretch>
            <a:fillRect/>
          </a:stretch>
        </p:blipFill>
        <p:spPr>
          <a:xfrm flipH="1">
            <a:off x="500034" y="2857496"/>
            <a:ext cx="2465863" cy="1553086"/>
          </a:xfrm>
          <a:prstGeom prst="rect">
            <a:avLst/>
          </a:prstGeom>
        </p:spPr>
      </p:pic>
      <p:pic>
        <p:nvPicPr>
          <p:cNvPr id="14" name="Рисунок 13" descr="я.png"/>
          <p:cNvPicPr>
            <a:picLocks noChangeAspect="1"/>
          </p:cNvPicPr>
          <p:nvPr/>
        </p:nvPicPr>
        <p:blipFill>
          <a:blip r:embed="rId6"/>
          <a:stretch>
            <a:fillRect/>
          </a:stretch>
        </p:blipFill>
        <p:spPr>
          <a:xfrm flipH="1">
            <a:off x="428596" y="4357694"/>
            <a:ext cx="2666250" cy="1502796"/>
          </a:xfrm>
          <a:prstGeom prst="rect">
            <a:avLst/>
          </a:prstGeom>
        </p:spPr>
      </p:pic>
      <p:sp>
        <p:nvSpPr>
          <p:cNvPr id="15" name="Прямоугольник 14"/>
          <p:cNvSpPr/>
          <p:nvPr/>
        </p:nvSpPr>
        <p:spPr>
          <a:xfrm>
            <a:off x="3786182" y="2071678"/>
            <a:ext cx="1231427" cy="369332"/>
          </a:xfrm>
          <a:prstGeom prst="rect">
            <a:avLst/>
          </a:prstGeom>
          <a:noFill/>
          <a:ln w="28575">
            <a:solidFill>
              <a:srgbClr val="003300"/>
            </a:solidFill>
          </a:ln>
        </p:spPr>
        <p:txBody>
          <a:bodyPr wrap="none">
            <a:spAutoFit/>
          </a:bodyPr>
          <a:lstStyle/>
          <a:p>
            <a:r>
              <a:rPr lang="ru-RU" b="1" dirty="0" smtClean="0">
                <a:solidFill>
                  <a:srgbClr val="003300"/>
                </a:solidFill>
                <a:latin typeface="Georgia" pitchFamily="18" charset="0"/>
              </a:rPr>
              <a:t>Самолет</a:t>
            </a:r>
            <a:endParaRPr lang="ru-RU" dirty="0"/>
          </a:p>
        </p:txBody>
      </p:sp>
      <p:sp>
        <p:nvSpPr>
          <p:cNvPr id="16" name="Прямоугольник 15"/>
          <p:cNvSpPr/>
          <p:nvPr/>
        </p:nvSpPr>
        <p:spPr>
          <a:xfrm>
            <a:off x="3714744" y="3571876"/>
            <a:ext cx="1362874" cy="369332"/>
          </a:xfrm>
          <a:prstGeom prst="rect">
            <a:avLst/>
          </a:prstGeom>
          <a:noFill/>
          <a:ln w="28575">
            <a:solidFill>
              <a:srgbClr val="003300"/>
            </a:solidFill>
          </a:ln>
        </p:spPr>
        <p:txBody>
          <a:bodyPr wrap="none">
            <a:spAutoFit/>
          </a:bodyPr>
          <a:lstStyle/>
          <a:p>
            <a:r>
              <a:rPr lang="ru-RU" b="1" dirty="0" smtClean="0">
                <a:solidFill>
                  <a:srgbClr val="003300"/>
                </a:solidFill>
                <a:latin typeface="Georgia" pitchFamily="18" charset="0"/>
              </a:rPr>
              <a:t>Теплоход</a:t>
            </a:r>
            <a:endParaRPr lang="ru-RU" dirty="0"/>
          </a:p>
        </p:txBody>
      </p:sp>
      <p:sp>
        <p:nvSpPr>
          <p:cNvPr id="18" name="Прямоугольник 17"/>
          <p:cNvSpPr/>
          <p:nvPr/>
        </p:nvSpPr>
        <p:spPr>
          <a:xfrm>
            <a:off x="3500430" y="5000636"/>
            <a:ext cx="1707519" cy="369332"/>
          </a:xfrm>
          <a:prstGeom prst="rect">
            <a:avLst/>
          </a:prstGeom>
          <a:noFill/>
          <a:ln w="28575">
            <a:solidFill>
              <a:srgbClr val="003300"/>
            </a:solidFill>
          </a:ln>
        </p:spPr>
        <p:txBody>
          <a:bodyPr wrap="none">
            <a:spAutoFit/>
          </a:bodyPr>
          <a:lstStyle/>
          <a:p>
            <a:r>
              <a:rPr lang="ru-RU" b="1" dirty="0" smtClean="0">
                <a:solidFill>
                  <a:srgbClr val="003300"/>
                </a:solidFill>
                <a:latin typeface="Georgia" pitchFamily="18" charset="0"/>
              </a:rPr>
              <a:t>Автомобиль</a:t>
            </a:r>
            <a:endParaRPr lang="ru-RU" dirty="0"/>
          </a:p>
        </p:txBody>
      </p:sp>
      <p:sp>
        <p:nvSpPr>
          <p:cNvPr id="19" name="Стрелка вправо 18"/>
          <p:cNvSpPr/>
          <p:nvPr/>
        </p:nvSpPr>
        <p:spPr>
          <a:xfrm>
            <a:off x="5214942" y="3500438"/>
            <a:ext cx="357190" cy="484632"/>
          </a:xfrm>
          <a:prstGeom prst="rightArrow">
            <a:avLst>
              <a:gd name="adj1" fmla="val 32583"/>
              <a:gd name="adj2" fmla="val 50000"/>
            </a:avLst>
          </a:pr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3300"/>
              </a:solidFill>
            </a:endParaRPr>
          </a:p>
        </p:txBody>
      </p:sp>
      <p:sp>
        <p:nvSpPr>
          <p:cNvPr id="20" name="Прямоугольник 19"/>
          <p:cNvSpPr/>
          <p:nvPr/>
        </p:nvSpPr>
        <p:spPr>
          <a:xfrm>
            <a:off x="5643570" y="2071678"/>
            <a:ext cx="2869696" cy="369332"/>
          </a:xfrm>
          <a:prstGeom prst="rect">
            <a:avLst/>
          </a:prstGeom>
          <a:ln w="28575">
            <a:solidFill>
              <a:schemeClr val="tx1"/>
            </a:solidFill>
          </a:ln>
        </p:spPr>
        <p:txBody>
          <a:bodyPr wrap="none">
            <a:spAutoFit/>
          </a:bodyPr>
          <a:lstStyle/>
          <a:p>
            <a:r>
              <a:rPr lang="ru-RU" b="1" dirty="0" smtClean="0">
                <a:solidFill>
                  <a:srgbClr val="003300"/>
                </a:solidFill>
                <a:latin typeface="Georgia" pitchFamily="18" charset="0"/>
              </a:rPr>
              <a:t>Воздушный</a:t>
            </a:r>
            <a:r>
              <a:rPr lang="ru-RU" sz="1600" b="1" dirty="0" smtClean="0">
                <a:solidFill>
                  <a:srgbClr val="003300"/>
                </a:solidFill>
                <a:latin typeface="Georgia" pitchFamily="18" charset="0"/>
              </a:rPr>
              <a:t> транспорт</a:t>
            </a:r>
            <a:endParaRPr lang="ru-RU" sz="1600" dirty="0"/>
          </a:p>
        </p:txBody>
      </p:sp>
      <p:sp>
        <p:nvSpPr>
          <p:cNvPr id="24" name="Стрелка вправо 23"/>
          <p:cNvSpPr/>
          <p:nvPr/>
        </p:nvSpPr>
        <p:spPr>
          <a:xfrm>
            <a:off x="5143504" y="2000240"/>
            <a:ext cx="357190" cy="484632"/>
          </a:xfrm>
          <a:prstGeom prst="rightArrow">
            <a:avLst>
              <a:gd name="adj1" fmla="val 32583"/>
              <a:gd name="adj2" fmla="val 50000"/>
            </a:avLst>
          </a:pr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3300"/>
              </a:solidFill>
            </a:endParaRPr>
          </a:p>
        </p:txBody>
      </p:sp>
      <p:sp>
        <p:nvSpPr>
          <p:cNvPr id="25" name="Прямоугольник 24"/>
          <p:cNvSpPr/>
          <p:nvPr/>
        </p:nvSpPr>
        <p:spPr>
          <a:xfrm>
            <a:off x="5786446" y="3571876"/>
            <a:ext cx="2387192" cy="369332"/>
          </a:xfrm>
          <a:prstGeom prst="rect">
            <a:avLst/>
          </a:prstGeom>
          <a:ln w="28575">
            <a:solidFill>
              <a:schemeClr val="tx1"/>
            </a:solidFill>
          </a:ln>
        </p:spPr>
        <p:txBody>
          <a:bodyPr wrap="none">
            <a:spAutoFit/>
          </a:bodyPr>
          <a:lstStyle/>
          <a:p>
            <a:r>
              <a:rPr lang="ru-RU" b="1" dirty="0" smtClean="0">
                <a:solidFill>
                  <a:srgbClr val="003300"/>
                </a:solidFill>
                <a:latin typeface="Georgia" pitchFamily="18" charset="0"/>
              </a:rPr>
              <a:t>Водный</a:t>
            </a:r>
            <a:r>
              <a:rPr lang="ru-RU" sz="1600" b="1" dirty="0" smtClean="0">
                <a:solidFill>
                  <a:srgbClr val="003300"/>
                </a:solidFill>
                <a:latin typeface="Georgia" pitchFamily="18" charset="0"/>
              </a:rPr>
              <a:t> транспорт</a:t>
            </a:r>
            <a:endParaRPr lang="ru-RU" sz="1600" dirty="0"/>
          </a:p>
        </p:txBody>
      </p:sp>
      <p:sp>
        <p:nvSpPr>
          <p:cNvPr id="26" name="Прямоугольник 25"/>
          <p:cNvSpPr/>
          <p:nvPr/>
        </p:nvSpPr>
        <p:spPr>
          <a:xfrm>
            <a:off x="5857884" y="5000636"/>
            <a:ext cx="2712602" cy="369332"/>
          </a:xfrm>
          <a:prstGeom prst="rect">
            <a:avLst/>
          </a:prstGeom>
          <a:ln w="28575">
            <a:solidFill>
              <a:schemeClr val="tx1"/>
            </a:solidFill>
          </a:ln>
        </p:spPr>
        <p:txBody>
          <a:bodyPr wrap="none">
            <a:spAutoFit/>
          </a:bodyPr>
          <a:lstStyle/>
          <a:p>
            <a:r>
              <a:rPr lang="ru-RU" sz="1600" b="1" dirty="0" smtClean="0">
                <a:solidFill>
                  <a:srgbClr val="003300"/>
                </a:solidFill>
                <a:latin typeface="Georgia" pitchFamily="18" charset="0"/>
              </a:rPr>
              <a:t>Наземный </a:t>
            </a:r>
            <a:r>
              <a:rPr lang="ru-RU" b="1" dirty="0" smtClean="0">
                <a:solidFill>
                  <a:srgbClr val="003300"/>
                </a:solidFill>
                <a:latin typeface="Georgia" pitchFamily="18" charset="0"/>
              </a:rPr>
              <a:t>транспорт</a:t>
            </a:r>
            <a:endParaRPr lang="ru-RU" dirty="0"/>
          </a:p>
        </p:txBody>
      </p:sp>
      <p:sp>
        <p:nvSpPr>
          <p:cNvPr id="27" name="Стрелка вправо 26"/>
          <p:cNvSpPr/>
          <p:nvPr/>
        </p:nvSpPr>
        <p:spPr>
          <a:xfrm>
            <a:off x="5357818" y="4929198"/>
            <a:ext cx="357190" cy="484632"/>
          </a:xfrm>
          <a:prstGeom prst="rightArrow">
            <a:avLst>
              <a:gd name="adj1" fmla="val 32583"/>
              <a:gd name="adj2" fmla="val 50000"/>
            </a:avLst>
          </a:pr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00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0"/>
            <a:ext cx="9144000" cy="6877238"/>
          </a:xfrm>
          <a:prstGeom prst="rect">
            <a:avLst/>
          </a:prstGeom>
        </p:spPr>
      </p:pic>
      <p:sp>
        <p:nvSpPr>
          <p:cNvPr id="8" name="Прямоугольник 7"/>
          <p:cNvSpPr/>
          <p:nvPr/>
        </p:nvSpPr>
        <p:spPr>
          <a:xfrm>
            <a:off x="428596" y="285728"/>
            <a:ext cx="8286808" cy="461665"/>
          </a:xfrm>
          <a:prstGeom prst="rect">
            <a:avLst/>
          </a:prstGeom>
        </p:spPr>
        <p:txBody>
          <a:bodyPr wrap="square">
            <a:spAutoFit/>
          </a:bodyPr>
          <a:lstStyle/>
          <a:p>
            <a:pPr algn="ctr"/>
            <a:r>
              <a:rPr lang="ru-RU" sz="2400" b="1" dirty="0" smtClean="0">
                <a:solidFill>
                  <a:srgbClr val="003300"/>
                </a:solidFill>
                <a:latin typeface="Georgia" pitchFamily="18" charset="0"/>
              </a:rPr>
              <a:t>1. Организационная работа </a:t>
            </a:r>
            <a:endParaRPr lang="ru-RU" sz="2400" dirty="0" smtClean="0">
              <a:solidFill>
                <a:srgbClr val="003300"/>
              </a:solidFill>
              <a:latin typeface="Georgia" pitchFamily="18" charset="0"/>
            </a:endParaRPr>
          </a:p>
        </p:txBody>
      </p:sp>
      <p:sp>
        <p:nvSpPr>
          <p:cNvPr id="9" name="Прямоугольник 8"/>
          <p:cNvSpPr/>
          <p:nvPr/>
        </p:nvSpPr>
        <p:spPr>
          <a:xfrm>
            <a:off x="500034" y="714356"/>
            <a:ext cx="8143932" cy="400110"/>
          </a:xfrm>
          <a:prstGeom prst="rect">
            <a:avLst/>
          </a:prstGeom>
        </p:spPr>
        <p:txBody>
          <a:bodyPr wrap="square">
            <a:spAutoFit/>
          </a:bodyPr>
          <a:lstStyle/>
          <a:p>
            <a:pPr algn="ctr"/>
            <a:r>
              <a:rPr lang="ru-RU" sz="2000" b="1" dirty="0" smtClean="0">
                <a:solidFill>
                  <a:srgbClr val="003300"/>
                </a:solidFill>
                <a:latin typeface="Georgia" pitchFamily="18" charset="0"/>
              </a:rPr>
              <a:t>Психогимнастика «Солнечный зайчик» </a:t>
            </a:r>
          </a:p>
        </p:txBody>
      </p:sp>
      <p:pic>
        <p:nvPicPr>
          <p:cNvPr id="11" name="Рисунок 10" descr="luchiki_2.gif"/>
          <p:cNvPicPr>
            <a:picLocks noChangeAspect="1"/>
          </p:cNvPicPr>
          <p:nvPr/>
        </p:nvPicPr>
        <p:blipFill>
          <a:blip r:embed="rId4" cstate="email">
            <a:lum contrast="40000"/>
          </a:blip>
          <a:stretch>
            <a:fillRect/>
          </a:stretch>
        </p:blipFill>
        <p:spPr>
          <a:xfrm flipH="1">
            <a:off x="4857752" y="1142984"/>
            <a:ext cx="4056581" cy="3929090"/>
          </a:xfrm>
          <a:prstGeom prst="rect">
            <a:avLst/>
          </a:prstGeom>
        </p:spPr>
      </p:pic>
      <p:pic>
        <p:nvPicPr>
          <p:cNvPr id="12" name="Рисунок 11" descr="1.png"/>
          <p:cNvPicPr>
            <a:picLocks noChangeAspect="1"/>
          </p:cNvPicPr>
          <p:nvPr/>
        </p:nvPicPr>
        <p:blipFill>
          <a:blip r:embed="rId5" cstate="email">
            <a:lum bright="-10000" contrast="40000"/>
          </a:blip>
          <a:stretch>
            <a:fillRect/>
          </a:stretch>
        </p:blipFill>
        <p:spPr>
          <a:xfrm>
            <a:off x="714348" y="3143248"/>
            <a:ext cx="5572629" cy="3214710"/>
          </a:xfrm>
          <a:prstGeom prst="rect">
            <a:avLst/>
          </a:prstGeom>
        </p:spPr>
      </p:pic>
      <p:sp>
        <p:nvSpPr>
          <p:cNvPr id="1025" name="Rectangle 1"/>
          <p:cNvSpPr>
            <a:spLocks noChangeArrowheads="1"/>
          </p:cNvSpPr>
          <p:nvPr/>
        </p:nvSpPr>
        <p:spPr bwMode="auto">
          <a:xfrm>
            <a:off x="428596" y="1142984"/>
            <a:ext cx="564360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3300"/>
                </a:solidFill>
                <a:effectLst/>
                <a:latin typeface="Georgia" pitchFamily="18" charset="0"/>
                <a:ea typeface="Calibri" pitchFamily="34" charset="0"/>
                <a:cs typeface="Times New Roman" pitchFamily="18" charset="0"/>
              </a:rPr>
              <a:t> </a:t>
            </a:r>
            <a:r>
              <a:rPr kumimoji="0" lang="ru-RU" sz="2000" b="1" i="0" u="none" strike="noStrike" cap="none" normalizeH="0" baseline="0" dirty="0" smtClean="0">
                <a:ln>
                  <a:noFill/>
                </a:ln>
                <a:solidFill>
                  <a:srgbClr val="003300"/>
                </a:solidFill>
                <a:effectLst/>
                <a:latin typeface="Georgia" pitchFamily="18" charset="0"/>
                <a:ea typeface="Calibri" pitchFamily="34" charset="0"/>
                <a:cs typeface="Times New Roman" pitchFamily="18" charset="0"/>
              </a:rPr>
              <a:t>Цель:</a:t>
            </a:r>
            <a:r>
              <a:rPr kumimoji="0" lang="ru-RU" sz="1600" b="1" i="0" u="none" strike="noStrike" cap="none" normalizeH="0" baseline="0" dirty="0" smtClean="0">
                <a:ln>
                  <a:noFill/>
                </a:ln>
                <a:solidFill>
                  <a:srgbClr val="003300"/>
                </a:solidFill>
                <a:effectLst/>
                <a:latin typeface="Georgia" pitchFamily="18" charset="0"/>
                <a:ea typeface="Calibri" pitchFamily="34" charset="0"/>
                <a:cs typeface="Times New Roman" pitchFamily="18" charset="0"/>
              </a:rPr>
              <a:t> снятие напряжения мышц лица. </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1026" name="Rectangle 2"/>
          <p:cNvSpPr>
            <a:spLocks noChangeArrowheads="1"/>
          </p:cNvSpPr>
          <p:nvPr/>
        </p:nvSpPr>
        <p:spPr bwMode="auto">
          <a:xfrm>
            <a:off x="428596" y="1500174"/>
            <a:ext cx="814393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3300"/>
                </a:solidFill>
                <a:effectLst/>
                <a:latin typeface="Georgia" pitchFamily="18" charset="0"/>
                <a:ea typeface="Calibri" pitchFamily="34" charset="0"/>
                <a:cs typeface="Times New Roman" pitchFamily="18" charset="0"/>
              </a:rPr>
              <a:t>Воспитатель говорит: «Хотите поиграть поиграть с солнечным зайчиком? Солнечный зайчик заглянул вам в глаза. Закройте их. Он побежал дальше по лицу, нежно погладьте его ладонями на лбу, на носу, на ротике, на щёчках, на подбородке, поглаживайте аккуратно голову, шею, руки, ноги. Он забрался на живот — погладьте животик. Солнечный зайчик не озорник, он любит тебя, подружись с ним. Отлично! Мы подружились с солнечным зайчиком, глубоко вздохнём и улыбнёмся друг другу».</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0"/>
            <a:ext cx="9144000" cy="6877238"/>
          </a:xfrm>
          <a:prstGeom prst="rect">
            <a:avLst/>
          </a:prstGeom>
        </p:spPr>
      </p:pic>
      <p:sp>
        <p:nvSpPr>
          <p:cNvPr id="9" name="Прямоугольник 8"/>
          <p:cNvSpPr/>
          <p:nvPr/>
        </p:nvSpPr>
        <p:spPr>
          <a:xfrm>
            <a:off x="500034" y="357166"/>
            <a:ext cx="8143932" cy="400110"/>
          </a:xfrm>
          <a:prstGeom prst="rect">
            <a:avLst/>
          </a:prstGeom>
        </p:spPr>
        <p:txBody>
          <a:bodyPr wrap="square">
            <a:spAutoFit/>
          </a:bodyPr>
          <a:lstStyle/>
          <a:p>
            <a:pPr algn="ctr"/>
            <a:r>
              <a:rPr lang="ru-RU" sz="2000" b="1" dirty="0" smtClean="0">
                <a:solidFill>
                  <a:srgbClr val="003300"/>
                </a:solidFill>
                <a:latin typeface="Georgia" pitchFamily="18" charset="0"/>
              </a:rPr>
              <a:t>Психогимнастика «Обними и приласкай игрушку» </a:t>
            </a:r>
          </a:p>
        </p:txBody>
      </p:sp>
      <p:sp>
        <p:nvSpPr>
          <p:cNvPr id="1025" name="Rectangle 1"/>
          <p:cNvSpPr>
            <a:spLocks noChangeArrowheads="1"/>
          </p:cNvSpPr>
          <p:nvPr/>
        </p:nvSpPr>
        <p:spPr bwMode="auto">
          <a:xfrm>
            <a:off x="428596" y="714356"/>
            <a:ext cx="8286808"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28600" fontAlgn="base">
              <a:spcBef>
                <a:spcPct val="0"/>
              </a:spcBef>
              <a:spcAft>
                <a:spcPct val="0"/>
              </a:spcAft>
            </a:pPr>
            <a:r>
              <a:rPr kumimoji="0" lang="ru-RU" sz="1600" b="1" i="0" u="none" strike="noStrike" cap="none" normalizeH="0" baseline="0" dirty="0" smtClean="0">
                <a:ln>
                  <a:noFill/>
                </a:ln>
                <a:solidFill>
                  <a:srgbClr val="003300"/>
                </a:solidFill>
                <a:effectLst/>
                <a:latin typeface="Georgia" pitchFamily="18" charset="0"/>
                <a:ea typeface="Calibri" pitchFamily="34" charset="0"/>
                <a:cs typeface="Times New Roman" pitchFamily="18" charset="0"/>
              </a:rPr>
              <a:t> </a:t>
            </a:r>
            <a:r>
              <a:rPr kumimoji="0" lang="ru-RU" sz="2000" b="1" i="0" u="none" strike="noStrike" cap="none" normalizeH="0" baseline="0" dirty="0" smtClean="0">
                <a:ln>
                  <a:noFill/>
                </a:ln>
                <a:solidFill>
                  <a:srgbClr val="003300"/>
                </a:solidFill>
                <a:effectLst/>
                <a:latin typeface="Georgia" pitchFamily="18" charset="0"/>
                <a:ea typeface="Calibri" pitchFamily="34" charset="0"/>
                <a:cs typeface="Times New Roman" pitchFamily="18" charset="0"/>
              </a:rPr>
              <a:t>Цель: </a:t>
            </a:r>
            <a:r>
              <a:rPr kumimoji="0" lang="ru-RU" sz="1600" b="1" i="0" u="none" strike="noStrike" cap="none" normalizeH="0" baseline="0" dirty="0" smtClean="0">
                <a:ln>
                  <a:noFill/>
                </a:ln>
                <a:solidFill>
                  <a:srgbClr val="003300"/>
                </a:solidFill>
                <a:effectLst/>
                <a:latin typeface="Georgia" pitchFamily="18" charset="0"/>
                <a:ea typeface="Calibri" pitchFamily="34" charset="0"/>
                <a:cs typeface="Times New Roman" pitchFamily="18" charset="0"/>
              </a:rPr>
              <a:t> </a:t>
            </a:r>
            <a:r>
              <a:rPr lang="ru-RU" sz="1600" b="1" dirty="0" smtClean="0">
                <a:solidFill>
                  <a:srgbClr val="003300"/>
                </a:solidFill>
                <a:latin typeface="Georgia" pitchFamily="18" charset="0"/>
              </a:rPr>
              <a:t>удовлетворить потребность детей в эмоциональном тепле и близости. </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pic>
        <p:nvPicPr>
          <p:cNvPr id="10" name="Рисунок 9" descr="image_03.png"/>
          <p:cNvPicPr>
            <a:picLocks noChangeAspect="1"/>
          </p:cNvPicPr>
          <p:nvPr/>
        </p:nvPicPr>
        <p:blipFill>
          <a:blip r:embed="rId4" cstate="email">
            <a:lum bright="-20000" contrast="40000"/>
          </a:blip>
          <a:stretch>
            <a:fillRect/>
          </a:stretch>
        </p:blipFill>
        <p:spPr>
          <a:xfrm>
            <a:off x="500035" y="3107540"/>
            <a:ext cx="4214841" cy="3512367"/>
          </a:xfrm>
          <a:prstGeom prst="rect">
            <a:avLst/>
          </a:prstGeom>
        </p:spPr>
      </p:pic>
      <p:pic>
        <p:nvPicPr>
          <p:cNvPr id="13" name="Рисунок 12" descr="_46v5473.png"/>
          <p:cNvPicPr>
            <a:picLocks noChangeAspect="1"/>
          </p:cNvPicPr>
          <p:nvPr/>
        </p:nvPicPr>
        <p:blipFill>
          <a:blip r:embed="rId5" cstate="email"/>
          <a:stretch>
            <a:fillRect/>
          </a:stretch>
        </p:blipFill>
        <p:spPr>
          <a:xfrm>
            <a:off x="5111595" y="3857628"/>
            <a:ext cx="3603809" cy="2646616"/>
          </a:xfrm>
          <a:prstGeom prst="rect">
            <a:avLst/>
          </a:prstGeom>
        </p:spPr>
      </p:pic>
      <p:sp>
        <p:nvSpPr>
          <p:cNvPr id="14" name="Прямоугольник 13"/>
          <p:cNvSpPr/>
          <p:nvPr/>
        </p:nvSpPr>
        <p:spPr>
          <a:xfrm>
            <a:off x="428596" y="1305342"/>
            <a:ext cx="8215370" cy="1815882"/>
          </a:xfrm>
          <a:prstGeom prst="rect">
            <a:avLst/>
          </a:prstGeom>
        </p:spPr>
        <p:txBody>
          <a:bodyPr wrap="square">
            <a:spAutoFit/>
          </a:bodyPr>
          <a:lstStyle/>
          <a:p>
            <a:pPr indent="228600" fontAlgn="base">
              <a:spcBef>
                <a:spcPct val="0"/>
              </a:spcBef>
              <a:spcAft>
                <a:spcPct val="0"/>
              </a:spcAft>
            </a:pPr>
            <a:r>
              <a:rPr lang="ru-RU" sz="1600" b="1" dirty="0" smtClean="0">
                <a:solidFill>
                  <a:srgbClr val="003300"/>
                </a:solidFill>
                <a:latin typeface="Georgia" pitchFamily="18" charset="0"/>
                <a:ea typeface="Calibri" pitchFamily="34" charset="0"/>
                <a:cs typeface="Times New Roman" pitchFamily="18" charset="0"/>
              </a:rPr>
              <a:t>  Воспитатель </a:t>
            </a:r>
            <a:r>
              <a:rPr lang="ru-RU" sz="1600" b="1" dirty="0" smtClean="0">
                <a:solidFill>
                  <a:srgbClr val="003300"/>
                </a:solidFill>
                <a:latin typeface="Georgia" pitchFamily="18" charset="0"/>
              </a:rPr>
              <a:t>приносит в комнату одну или несколько мягких игрушек, например,  собаку, медведя, зайца, кошку и т.д. Дети гуляют по комнате. По сигналу  проходят к той игрушке, которую хотели бы приласкать. Первый ребёнок берёт игрушку, обнимает её и говорит ей что-нибудь нежное и приятное. Затем передаёт игрушку своему соседу. Тот, в свою очередь, тоже должен обнять игрушечного зверя и сказать ласковые слова. Игра может повторяться несколько раз.</a:t>
            </a:r>
            <a:endParaRPr lang="ru-RU" sz="1600" b="1" dirty="0" smtClean="0">
              <a:solidFill>
                <a:srgbClr val="003300"/>
              </a:solidFill>
              <a:latin typeface="Georgia" pitchFamily="18" charset="0"/>
              <a:cs typeface="Arial"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0"/>
            <a:ext cx="9144000" cy="6877238"/>
          </a:xfrm>
          <a:prstGeom prst="rect">
            <a:avLst/>
          </a:prstGeom>
        </p:spPr>
      </p:pic>
      <p:sp>
        <p:nvSpPr>
          <p:cNvPr id="9" name="Прямоугольник 8"/>
          <p:cNvSpPr/>
          <p:nvPr/>
        </p:nvSpPr>
        <p:spPr>
          <a:xfrm>
            <a:off x="500034" y="357166"/>
            <a:ext cx="8143932" cy="400110"/>
          </a:xfrm>
          <a:prstGeom prst="rect">
            <a:avLst/>
          </a:prstGeom>
        </p:spPr>
        <p:txBody>
          <a:bodyPr wrap="square">
            <a:spAutoFit/>
          </a:bodyPr>
          <a:lstStyle/>
          <a:p>
            <a:pPr algn="ctr"/>
            <a:r>
              <a:rPr lang="ru-RU" sz="2000" b="1" dirty="0" smtClean="0">
                <a:solidFill>
                  <a:srgbClr val="003300"/>
                </a:solidFill>
                <a:latin typeface="Georgia" pitchFamily="18" charset="0"/>
              </a:rPr>
              <a:t>Психогимнастика «Корабль и ветер»</a:t>
            </a:r>
          </a:p>
        </p:txBody>
      </p:sp>
      <p:sp>
        <p:nvSpPr>
          <p:cNvPr id="1025" name="Rectangle 1"/>
          <p:cNvSpPr>
            <a:spLocks noChangeArrowheads="1"/>
          </p:cNvSpPr>
          <p:nvPr/>
        </p:nvSpPr>
        <p:spPr bwMode="auto">
          <a:xfrm>
            <a:off x="428596" y="642918"/>
            <a:ext cx="82868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28600" fontAlgn="base">
              <a:spcBef>
                <a:spcPct val="0"/>
              </a:spcBef>
              <a:spcAft>
                <a:spcPct val="0"/>
              </a:spcAft>
            </a:pPr>
            <a:r>
              <a:rPr kumimoji="0" lang="ru-RU" sz="1600" b="1" i="0" u="none" strike="noStrike" cap="none" normalizeH="0" baseline="0" dirty="0" smtClean="0">
                <a:ln>
                  <a:noFill/>
                </a:ln>
                <a:solidFill>
                  <a:srgbClr val="003300"/>
                </a:solidFill>
                <a:effectLst/>
                <a:latin typeface="Georgia" pitchFamily="18" charset="0"/>
                <a:ea typeface="Calibri" pitchFamily="34" charset="0"/>
                <a:cs typeface="Times New Roman" pitchFamily="18" charset="0"/>
              </a:rPr>
              <a:t> </a:t>
            </a:r>
            <a:r>
              <a:rPr kumimoji="0" lang="ru-RU" sz="2000" b="1" i="0" u="none" strike="noStrike" cap="none" normalizeH="0" baseline="0" dirty="0" smtClean="0">
                <a:ln>
                  <a:noFill/>
                </a:ln>
                <a:solidFill>
                  <a:srgbClr val="003300"/>
                </a:solidFill>
                <a:effectLst/>
                <a:latin typeface="Georgia" pitchFamily="18" charset="0"/>
                <a:ea typeface="Calibri" pitchFamily="34" charset="0"/>
                <a:cs typeface="Times New Roman" pitchFamily="18" charset="0"/>
              </a:rPr>
              <a:t>Цель: </a:t>
            </a:r>
            <a:r>
              <a:rPr kumimoji="0" lang="ru-RU" sz="1600" b="1" i="0" u="none" strike="noStrike" cap="none" normalizeH="0" baseline="0" dirty="0" smtClean="0">
                <a:ln>
                  <a:noFill/>
                </a:ln>
                <a:solidFill>
                  <a:srgbClr val="003300"/>
                </a:solidFill>
                <a:effectLst/>
                <a:latin typeface="Georgia" pitchFamily="18" charset="0"/>
                <a:ea typeface="Calibri" pitchFamily="34" charset="0"/>
                <a:cs typeface="Times New Roman" pitchFamily="18" charset="0"/>
              </a:rPr>
              <a:t>н</a:t>
            </a:r>
            <a:r>
              <a:rPr lang="ru-RU" sz="1600" b="1" dirty="0" smtClean="0">
                <a:solidFill>
                  <a:srgbClr val="003300"/>
                </a:solidFill>
                <a:latin typeface="Georgia" pitchFamily="18" charset="0"/>
              </a:rPr>
              <a:t>астроить группу на рабочий лад. </a:t>
            </a: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sp>
        <p:nvSpPr>
          <p:cNvPr id="14" name="Прямоугольник 13"/>
          <p:cNvSpPr/>
          <p:nvPr/>
        </p:nvSpPr>
        <p:spPr>
          <a:xfrm>
            <a:off x="500034" y="928670"/>
            <a:ext cx="8215370" cy="1815882"/>
          </a:xfrm>
          <a:prstGeom prst="rect">
            <a:avLst/>
          </a:prstGeom>
        </p:spPr>
        <p:txBody>
          <a:bodyPr wrap="square">
            <a:spAutoFit/>
          </a:bodyPr>
          <a:lstStyle/>
          <a:p>
            <a:r>
              <a:rPr lang="ru-RU" sz="1600" b="1" dirty="0" smtClean="0">
                <a:solidFill>
                  <a:srgbClr val="003300"/>
                </a:solidFill>
                <a:latin typeface="Georgia" pitchFamily="18" charset="0"/>
                <a:ea typeface="Calibri" pitchFamily="34" charset="0"/>
                <a:cs typeface="Times New Roman" pitchFamily="18" charset="0"/>
              </a:rPr>
              <a:t>    </a:t>
            </a:r>
            <a:r>
              <a:rPr lang="ru-RU" sz="1600" b="1" dirty="0" smtClean="0">
                <a:latin typeface="Georgia" pitchFamily="18" charset="0"/>
              </a:rPr>
              <a:t>Представьте себе, что наш парусник плывет по волнам, но вдруг он остановился. Давайте поможем ему и пригласим на помощь ветер. Вдохните в себя воздух, сильно втяните щеки... А теперь шумно выдохните через рот воздух, и пусть вырвавшийся на волю ветер подгоняет кораблик. Давайте попробуем еще раз. Я хочу услышать,</a:t>
            </a:r>
          </a:p>
          <a:p>
            <a:r>
              <a:rPr lang="ru-RU" sz="1600" b="1" dirty="0" smtClean="0">
                <a:latin typeface="Georgia" pitchFamily="18" charset="0"/>
              </a:rPr>
              <a:t>как шумит ветер!»</a:t>
            </a:r>
          </a:p>
          <a:p>
            <a:r>
              <a:rPr lang="ru-RU" sz="1600" b="1" dirty="0" smtClean="0">
                <a:latin typeface="Georgia" pitchFamily="18" charset="0"/>
              </a:rPr>
              <a:t>    Упражнение можно повторить 3 раза.</a:t>
            </a:r>
            <a:endParaRPr lang="ru-RU" sz="1600" b="1" dirty="0" smtClean="0">
              <a:solidFill>
                <a:srgbClr val="003300"/>
              </a:solidFill>
              <a:latin typeface="Georgia" pitchFamily="18" charset="0"/>
              <a:cs typeface="Arial" pitchFamily="34" charset="0"/>
            </a:endParaRPr>
          </a:p>
        </p:txBody>
      </p:sp>
      <p:pic>
        <p:nvPicPr>
          <p:cNvPr id="11" name="Рисунок 10" descr="аа.png"/>
          <p:cNvPicPr>
            <a:picLocks noChangeAspect="1"/>
          </p:cNvPicPr>
          <p:nvPr/>
        </p:nvPicPr>
        <p:blipFill>
          <a:blip r:embed="rId4"/>
          <a:stretch>
            <a:fillRect/>
          </a:stretch>
        </p:blipFill>
        <p:spPr>
          <a:xfrm>
            <a:off x="6288613" y="2357430"/>
            <a:ext cx="2497447" cy="4019560"/>
          </a:xfrm>
          <a:prstGeom prst="rect">
            <a:avLst/>
          </a:prstGeom>
        </p:spPr>
      </p:pic>
      <p:pic>
        <p:nvPicPr>
          <p:cNvPr id="12" name="Рисунок 11" descr="5902da06a38b7.png"/>
          <p:cNvPicPr>
            <a:picLocks noChangeAspect="1"/>
          </p:cNvPicPr>
          <p:nvPr/>
        </p:nvPicPr>
        <p:blipFill>
          <a:blip r:embed="rId5"/>
          <a:stretch>
            <a:fillRect/>
          </a:stretch>
        </p:blipFill>
        <p:spPr>
          <a:xfrm>
            <a:off x="357158" y="2571744"/>
            <a:ext cx="2720422" cy="3999756"/>
          </a:xfrm>
          <a:prstGeom prst="rect">
            <a:avLst/>
          </a:prstGeom>
        </p:spPr>
      </p:pic>
      <p:pic>
        <p:nvPicPr>
          <p:cNvPr id="15" name="Рисунок 14" descr="CircularAmpleCirriped-size_restricted.gif"/>
          <p:cNvPicPr>
            <a:picLocks noChangeAspect="1"/>
          </p:cNvPicPr>
          <p:nvPr/>
        </p:nvPicPr>
        <p:blipFill>
          <a:blip r:embed="rId6">
            <a:lum bright="-30000" contrast="40000"/>
          </a:blip>
          <a:stretch>
            <a:fillRect/>
          </a:stretch>
        </p:blipFill>
        <p:spPr>
          <a:xfrm>
            <a:off x="3428992" y="3071810"/>
            <a:ext cx="3143272" cy="3143272"/>
          </a:xfrm>
          <a:prstGeom prst="rect">
            <a:avLst/>
          </a:prstGeom>
        </p:spPr>
      </p:pic>
      <p:pic>
        <p:nvPicPr>
          <p:cNvPr id="17" name="Рисунок 16" descr="depositphotos_14166320-stock-illustration-blowing-cloud.png"/>
          <p:cNvPicPr>
            <a:picLocks noChangeAspect="1"/>
          </p:cNvPicPr>
          <p:nvPr/>
        </p:nvPicPr>
        <p:blipFill>
          <a:blip r:embed="rId7" cstate="email"/>
          <a:stretch>
            <a:fillRect/>
          </a:stretch>
        </p:blipFill>
        <p:spPr>
          <a:xfrm>
            <a:off x="5252012" y="2714620"/>
            <a:ext cx="1638856" cy="785818"/>
          </a:xfrm>
          <a:prstGeom prst="rect">
            <a:avLst/>
          </a:prstGeom>
        </p:spPr>
      </p:pic>
      <p:pic>
        <p:nvPicPr>
          <p:cNvPr id="18" name="Рисунок 17" descr="depositphotos_14166320-stock-illustration-blowing-cloud.png"/>
          <p:cNvPicPr>
            <a:picLocks noChangeAspect="1"/>
          </p:cNvPicPr>
          <p:nvPr/>
        </p:nvPicPr>
        <p:blipFill>
          <a:blip r:embed="rId8" cstate="email"/>
          <a:stretch>
            <a:fillRect/>
          </a:stretch>
        </p:blipFill>
        <p:spPr>
          <a:xfrm flipH="1">
            <a:off x="2357421" y="2758572"/>
            <a:ext cx="1714512" cy="822094"/>
          </a:xfrm>
          <a:prstGeom prst="rect">
            <a:avLst/>
          </a:prstGeom>
        </p:spPr>
      </p:pic>
      <p:pic>
        <p:nvPicPr>
          <p:cNvPr id="19" name="Рисунок 18" descr="613231_a2f2b.gif"/>
          <p:cNvPicPr>
            <a:picLocks noChangeAspect="1"/>
          </p:cNvPicPr>
          <p:nvPr/>
        </p:nvPicPr>
        <p:blipFill>
          <a:blip r:embed="rId9"/>
          <a:stretch>
            <a:fillRect/>
          </a:stretch>
        </p:blipFill>
        <p:spPr>
          <a:xfrm>
            <a:off x="285720" y="5143512"/>
            <a:ext cx="8358246"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9" name="Прямоугольник 8"/>
          <p:cNvSpPr/>
          <p:nvPr/>
        </p:nvSpPr>
        <p:spPr>
          <a:xfrm>
            <a:off x="500034" y="357166"/>
            <a:ext cx="8143932" cy="400110"/>
          </a:xfrm>
          <a:prstGeom prst="rect">
            <a:avLst/>
          </a:prstGeom>
        </p:spPr>
        <p:txBody>
          <a:bodyPr wrap="square">
            <a:spAutoFit/>
          </a:bodyPr>
          <a:lstStyle/>
          <a:p>
            <a:pPr algn="ctr"/>
            <a:r>
              <a:rPr lang="ru-RU" sz="2000" b="1" dirty="0" smtClean="0">
                <a:solidFill>
                  <a:srgbClr val="003300"/>
                </a:solidFill>
                <a:latin typeface="Georgia" pitchFamily="18" charset="0"/>
              </a:rPr>
              <a:t>Пальчиковая игра «Лодочка»</a:t>
            </a:r>
          </a:p>
        </p:txBody>
      </p:sp>
      <p:sp>
        <p:nvSpPr>
          <p:cNvPr id="1025" name="Rectangle 1"/>
          <p:cNvSpPr>
            <a:spLocks noChangeArrowheads="1"/>
          </p:cNvSpPr>
          <p:nvPr/>
        </p:nvSpPr>
        <p:spPr bwMode="auto">
          <a:xfrm>
            <a:off x="428596" y="714356"/>
            <a:ext cx="828680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228600" fontAlgn="base">
              <a:spcBef>
                <a:spcPct val="0"/>
              </a:spcBef>
              <a:spcAft>
                <a:spcPct val="0"/>
              </a:spcAft>
            </a:pPr>
            <a:r>
              <a:rPr lang="ru-RU" sz="1600" b="1" dirty="0" smtClean="0">
                <a:solidFill>
                  <a:srgbClr val="003300"/>
                </a:solidFill>
                <a:latin typeface="Georgia" pitchFamily="18" charset="0"/>
              </a:rPr>
              <a:t>Две ладошки я прижму (</a:t>
            </a:r>
            <a:r>
              <a:rPr lang="ru-RU" sz="1600" b="1" i="1" dirty="0" smtClean="0">
                <a:solidFill>
                  <a:srgbClr val="003300"/>
                </a:solidFill>
                <a:latin typeface="Georgia" pitchFamily="18" charset="0"/>
              </a:rPr>
              <a:t>Ладони лодочкой, волнообразные движения рук.)</a:t>
            </a:r>
            <a:br>
              <a:rPr lang="ru-RU" sz="1600" b="1" i="1" dirty="0" smtClean="0">
                <a:solidFill>
                  <a:srgbClr val="003300"/>
                </a:solidFill>
                <a:latin typeface="Georgia" pitchFamily="18" charset="0"/>
              </a:rPr>
            </a:br>
            <a:r>
              <a:rPr lang="ru-RU" sz="1600" b="1" dirty="0" smtClean="0">
                <a:solidFill>
                  <a:srgbClr val="003300"/>
                </a:solidFill>
                <a:latin typeface="Georgia" pitchFamily="18" charset="0"/>
              </a:rPr>
              <a:t>И по морю поплыву. </a:t>
            </a:r>
            <a:br>
              <a:rPr lang="ru-RU" sz="1600" b="1" dirty="0" smtClean="0">
                <a:solidFill>
                  <a:srgbClr val="003300"/>
                </a:solidFill>
                <a:latin typeface="Georgia" pitchFamily="18" charset="0"/>
              </a:rPr>
            </a:br>
            <a:r>
              <a:rPr lang="ru-RU" sz="1600" b="1" dirty="0" smtClean="0">
                <a:solidFill>
                  <a:srgbClr val="003300"/>
                </a:solidFill>
                <a:latin typeface="Georgia" pitchFamily="18" charset="0"/>
              </a:rPr>
              <a:t>Две ладошки – друзья –</a:t>
            </a:r>
            <a:br>
              <a:rPr lang="ru-RU" sz="1600" b="1" dirty="0" smtClean="0">
                <a:solidFill>
                  <a:srgbClr val="003300"/>
                </a:solidFill>
                <a:latin typeface="Georgia" pitchFamily="18" charset="0"/>
              </a:rPr>
            </a:br>
            <a:r>
              <a:rPr lang="ru-RU" sz="1600" b="1" dirty="0" smtClean="0">
                <a:solidFill>
                  <a:srgbClr val="003300"/>
                </a:solidFill>
                <a:latin typeface="Georgia" pitchFamily="18" charset="0"/>
              </a:rPr>
              <a:t>Это лодочка моя.</a:t>
            </a:r>
            <a:br>
              <a:rPr lang="ru-RU" sz="1600" b="1" dirty="0" smtClean="0">
                <a:solidFill>
                  <a:srgbClr val="003300"/>
                </a:solidFill>
                <a:latin typeface="Georgia" pitchFamily="18" charset="0"/>
              </a:rPr>
            </a:br>
            <a:r>
              <a:rPr lang="ru-RU" sz="1600" b="1" dirty="0" smtClean="0">
                <a:solidFill>
                  <a:srgbClr val="003300"/>
                </a:solidFill>
                <a:latin typeface="Georgia" pitchFamily="18" charset="0"/>
              </a:rPr>
              <a:t>Паруса подниму, ( </a:t>
            </a:r>
            <a:r>
              <a:rPr lang="ru-RU" sz="1600" b="1" i="1" dirty="0" smtClean="0">
                <a:solidFill>
                  <a:srgbClr val="003300"/>
                </a:solidFill>
                <a:latin typeface="Georgia" pitchFamily="18" charset="0"/>
              </a:rPr>
              <a:t>Поднять выпрямленные ладони вверх.)</a:t>
            </a:r>
            <a:br>
              <a:rPr lang="ru-RU" sz="1600" b="1" i="1" dirty="0" smtClean="0">
                <a:solidFill>
                  <a:srgbClr val="003300"/>
                </a:solidFill>
                <a:latin typeface="Georgia" pitchFamily="18" charset="0"/>
              </a:rPr>
            </a:br>
            <a:r>
              <a:rPr lang="ru-RU" sz="1600" b="1" dirty="0" smtClean="0">
                <a:solidFill>
                  <a:srgbClr val="003300"/>
                </a:solidFill>
                <a:latin typeface="Georgia" pitchFamily="18" charset="0"/>
              </a:rPr>
              <a:t>Синим морем поплыву.</a:t>
            </a:r>
            <a:br>
              <a:rPr lang="ru-RU" sz="1600" b="1" dirty="0" smtClean="0">
                <a:solidFill>
                  <a:srgbClr val="003300"/>
                </a:solidFill>
                <a:latin typeface="Georgia" pitchFamily="18" charset="0"/>
              </a:rPr>
            </a:br>
            <a:r>
              <a:rPr lang="ru-RU" sz="1600" b="1" dirty="0" smtClean="0">
                <a:solidFill>
                  <a:srgbClr val="003300"/>
                </a:solidFill>
                <a:latin typeface="Georgia" pitchFamily="18" charset="0"/>
              </a:rPr>
              <a:t>А по бурным волнам (</a:t>
            </a:r>
            <a:r>
              <a:rPr lang="ru-RU" sz="1600" b="1" i="1" dirty="0" smtClean="0">
                <a:solidFill>
                  <a:srgbClr val="003300"/>
                </a:solidFill>
                <a:latin typeface="Georgia" pitchFamily="18" charset="0"/>
              </a:rPr>
              <a:t>Имитация движений волн и рыбок.)</a:t>
            </a:r>
            <a:br>
              <a:rPr lang="ru-RU" sz="1600" b="1" i="1" dirty="0" smtClean="0">
                <a:solidFill>
                  <a:srgbClr val="003300"/>
                </a:solidFill>
                <a:latin typeface="Georgia" pitchFamily="18" charset="0"/>
              </a:rPr>
            </a:br>
            <a:r>
              <a:rPr lang="ru-RU" sz="1600" b="1" dirty="0" smtClean="0">
                <a:solidFill>
                  <a:srgbClr val="003300"/>
                </a:solidFill>
                <a:latin typeface="Georgia" pitchFamily="18" charset="0"/>
              </a:rPr>
              <a:t>Плывут рыбки тут и там.</a:t>
            </a:r>
            <a:br>
              <a:rPr lang="ru-RU" sz="1600" b="1" dirty="0" smtClean="0">
                <a:solidFill>
                  <a:srgbClr val="003300"/>
                </a:solidFill>
                <a:latin typeface="Georgia" pitchFamily="18" charset="0"/>
              </a:rPr>
            </a:br>
            <a:endParaRPr kumimoji="0" lang="ru-RU" sz="1600" b="1" i="0" u="none" strike="noStrike" cap="none" normalizeH="0" baseline="0" dirty="0" smtClean="0">
              <a:ln>
                <a:noFill/>
              </a:ln>
              <a:solidFill>
                <a:srgbClr val="003300"/>
              </a:solidFill>
              <a:effectLst/>
              <a:latin typeface="Georgia" pitchFamily="18" charset="0"/>
              <a:cs typeface="Arial" pitchFamily="34" charset="0"/>
            </a:endParaRPr>
          </a:p>
        </p:txBody>
      </p:sp>
      <p:pic>
        <p:nvPicPr>
          <p:cNvPr id="13" name="Рисунок 12" descr="2mDm.gif"/>
          <p:cNvPicPr>
            <a:picLocks noChangeAspect="1"/>
          </p:cNvPicPr>
          <p:nvPr/>
        </p:nvPicPr>
        <p:blipFill>
          <a:blip r:embed="rId4">
            <a:lum bright="-30000" contrast="40000"/>
          </a:blip>
          <a:stretch>
            <a:fillRect/>
          </a:stretch>
        </p:blipFill>
        <p:spPr>
          <a:xfrm>
            <a:off x="357158" y="2199291"/>
            <a:ext cx="6572296" cy="4206270"/>
          </a:xfrm>
          <a:prstGeom prst="rect">
            <a:avLst/>
          </a:prstGeom>
        </p:spPr>
      </p:pic>
      <p:pic>
        <p:nvPicPr>
          <p:cNvPr id="11" name="Рисунок 10" descr="depositphotos_11186105-stock-photo-hands-holding-nothing.png"/>
          <p:cNvPicPr>
            <a:picLocks noChangeAspect="1"/>
          </p:cNvPicPr>
          <p:nvPr/>
        </p:nvPicPr>
        <p:blipFill>
          <a:blip r:embed="rId5" cstate="email">
            <a:lum bright="-10000"/>
          </a:blip>
          <a:stretch>
            <a:fillRect/>
          </a:stretch>
        </p:blipFill>
        <p:spPr>
          <a:xfrm>
            <a:off x="5286380" y="3571876"/>
            <a:ext cx="3571900" cy="2862347"/>
          </a:xfrm>
          <a:prstGeom prst="rect">
            <a:avLst/>
          </a:prstGeom>
        </p:spPr>
      </p:pic>
      <p:pic>
        <p:nvPicPr>
          <p:cNvPr id="12" name="Рисунок 11" descr="18624521.png"/>
          <p:cNvPicPr>
            <a:picLocks noChangeAspect="1"/>
          </p:cNvPicPr>
          <p:nvPr/>
        </p:nvPicPr>
        <p:blipFill>
          <a:blip r:embed="rId6" cstate="email">
            <a:lum bright="-20000" contrast="30000"/>
          </a:blip>
          <a:stretch>
            <a:fillRect/>
          </a:stretch>
        </p:blipFill>
        <p:spPr>
          <a:xfrm>
            <a:off x="6000760" y="2714620"/>
            <a:ext cx="2311416" cy="2786082"/>
          </a:xfrm>
          <a:prstGeom prst="rect">
            <a:avLst/>
          </a:prstGeom>
        </p:spPr>
      </p:pic>
      <p:pic>
        <p:nvPicPr>
          <p:cNvPr id="14" name="Рисунок 13" descr="дэльфін Gif (6).gif"/>
          <p:cNvPicPr>
            <a:picLocks noChangeAspect="1"/>
          </p:cNvPicPr>
          <p:nvPr/>
        </p:nvPicPr>
        <p:blipFill>
          <a:blip r:embed="rId7" cstate="email"/>
          <a:stretch>
            <a:fillRect/>
          </a:stretch>
        </p:blipFill>
        <p:spPr>
          <a:xfrm>
            <a:off x="4572000" y="5214950"/>
            <a:ext cx="933450" cy="809625"/>
          </a:xfrm>
          <a:prstGeom prst="rect">
            <a:avLst/>
          </a:prstGeom>
        </p:spPr>
      </p:pic>
      <p:pic>
        <p:nvPicPr>
          <p:cNvPr id="15" name="Рисунок 14" descr="fishes_78.gif"/>
          <p:cNvPicPr>
            <a:picLocks noChangeAspect="1"/>
          </p:cNvPicPr>
          <p:nvPr/>
        </p:nvPicPr>
        <p:blipFill>
          <a:blip r:embed="rId8" cstate="email"/>
          <a:stretch>
            <a:fillRect/>
          </a:stretch>
        </p:blipFill>
        <p:spPr>
          <a:xfrm>
            <a:off x="1714480" y="4714884"/>
            <a:ext cx="1428750" cy="981075"/>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19238"/>
            <a:ext cx="9144000" cy="6877238"/>
          </a:xfrm>
          <a:prstGeom prst="rect">
            <a:avLst/>
          </a:prstGeom>
        </p:spPr>
      </p:pic>
      <p:sp>
        <p:nvSpPr>
          <p:cNvPr id="9" name="Прямоугольник 8"/>
          <p:cNvSpPr/>
          <p:nvPr/>
        </p:nvSpPr>
        <p:spPr>
          <a:xfrm>
            <a:off x="500034" y="357166"/>
            <a:ext cx="8143932" cy="400110"/>
          </a:xfrm>
          <a:prstGeom prst="rect">
            <a:avLst/>
          </a:prstGeom>
        </p:spPr>
        <p:txBody>
          <a:bodyPr wrap="square">
            <a:spAutoFit/>
          </a:bodyPr>
          <a:lstStyle/>
          <a:p>
            <a:pPr algn="ctr"/>
            <a:r>
              <a:rPr lang="ru-RU" sz="2000" b="1" dirty="0" smtClean="0">
                <a:solidFill>
                  <a:srgbClr val="003300"/>
                </a:solidFill>
                <a:latin typeface="Georgia" pitchFamily="18" charset="0"/>
              </a:rPr>
              <a:t>Пальчиковая игра </a:t>
            </a:r>
            <a:r>
              <a:rPr lang="ru-RU" sz="2000" b="1" dirty="0" smtClean="0">
                <a:latin typeface="Georgia" pitchFamily="18" charset="0"/>
              </a:rPr>
              <a:t>«Велосипед»</a:t>
            </a:r>
            <a:endParaRPr lang="ru-RU" sz="2000" b="1" dirty="0" smtClean="0">
              <a:solidFill>
                <a:srgbClr val="003300"/>
              </a:solidFill>
              <a:latin typeface="Georgia" pitchFamily="18" charset="0"/>
            </a:endParaRPr>
          </a:p>
        </p:txBody>
      </p:sp>
      <p:sp>
        <p:nvSpPr>
          <p:cNvPr id="12" name="Прямоугольник 11"/>
          <p:cNvSpPr/>
          <p:nvPr/>
        </p:nvSpPr>
        <p:spPr>
          <a:xfrm>
            <a:off x="428596" y="785794"/>
            <a:ext cx="8286808" cy="4278094"/>
          </a:xfrm>
          <a:prstGeom prst="rect">
            <a:avLst/>
          </a:prstGeom>
        </p:spPr>
        <p:txBody>
          <a:bodyPr wrap="square">
            <a:spAutoFit/>
          </a:bodyPr>
          <a:lstStyle/>
          <a:p>
            <a:r>
              <a:rPr lang="ru-RU" sz="1600" b="1" dirty="0" smtClean="0">
                <a:solidFill>
                  <a:srgbClr val="003300"/>
                </a:solidFill>
                <a:latin typeface="Georgia" pitchFamily="18" charset="0"/>
              </a:rPr>
              <a:t>Две педали крутят ноги, </a:t>
            </a:r>
            <a:r>
              <a:rPr lang="ru-RU" sz="1600" b="1" i="1" dirty="0" smtClean="0">
                <a:solidFill>
                  <a:srgbClr val="003300"/>
                </a:solidFill>
                <a:latin typeface="Georgia" pitchFamily="18" charset="0"/>
              </a:rPr>
              <a:t>(Раскрытыми ладонями выполняем </a:t>
            </a:r>
            <a:br>
              <a:rPr lang="ru-RU" sz="1600" b="1" i="1" dirty="0" smtClean="0">
                <a:solidFill>
                  <a:srgbClr val="003300"/>
                </a:solidFill>
                <a:latin typeface="Georgia" pitchFamily="18" charset="0"/>
              </a:rPr>
            </a:br>
            <a:r>
              <a:rPr lang="ru-RU" sz="1600" b="1" i="1" dirty="0" smtClean="0">
                <a:solidFill>
                  <a:srgbClr val="003300"/>
                </a:solidFill>
                <a:latin typeface="Georgia" pitchFamily="18" charset="0"/>
              </a:rPr>
              <a:t>круговые движения.)</a:t>
            </a:r>
            <a:br>
              <a:rPr lang="ru-RU" sz="1600" b="1" i="1" dirty="0" smtClean="0">
                <a:solidFill>
                  <a:srgbClr val="003300"/>
                </a:solidFill>
                <a:latin typeface="Georgia" pitchFamily="18" charset="0"/>
              </a:rPr>
            </a:br>
            <a:r>
              <a:rPr lang="ru-RU" sz="1600" b="1" dirty="0" smtClean="0">
                <a:solidFill>
                  <a:srgbClr val="003300"/>
                </a:solidFill>
                <a:latin typeface="Georgia" pitchFamily="18" charset="0"/>
              </a:rPr>
              <a:t>Мчат колеса по дороге </a:t>
            </a:r>
            <a:r>
              <a:rPr lang="ru-RU" sz="1600" b="1" i="1" dirty="0" smtClean="0">
                <a:solidFill>
                  <a:srgbClr val="003300"/>
                </a:solidFill>
                <a:latin typeface="Georgia" pitchFamily="18" charset="0"/>
              </a:rPr>
              <a:t>(Вращаем согнутыми</a:t>
            </a:r>
          </a:p>
          <a:p>
            <a:r>
              <a:rPr lang="ru-RU" sz="1600" b="1" i="1" dirty="0" smtClean="0">
                <a:solidFill>
                  <a:srgbClr val="003300"/>
                </a:solidFill>
                <a:latin typeface="Georgia" pitchFamily="18" charset="0"/>
              </a:rPr>
              <a:t> в локтях руками.)</a:t>
            </a:r>
            <a:br>
              <a:rPr lang="ru-RU" sz="1600" b="1" i="1" dirty="0" smtClean="0">
                <a:solidFill>
                  <a:srgbClr val="003300"/>
                </a:solidFill>
                <a:latin typeface="Georgia" pitchFamily="18" charset="0"/>
              </a:rPr>
            </a:br>
            <a:r>
              <a:rPr lang="ru-RU" sz="1600" b="1" dirty="0" smtClean="0">
                <a:solidFill>
                  <a:srgbClr val="003300"/>
                </a:solidFill>
                <a:latin typeface="Georgia" pitchFamily="18" charset="0"/>
              </a:rPr>
              <a:t>Я рулю, куда хочу – </a:t>
            </a:r>
            <a:r>
              <a:rPr lang="ru-RU" sz="1600" b="1" i="1" dirty="0" smtClean="0">
                <a:solidFill>
                  <a:srgbClr val="003300"/>
                </a:solidFill>
                <a:latin typeface="Georgia" pitchFamily="18" charset="0"/>
              </a:rPr>
              <a:t>(Имитируем, что</a:t>
            </a:r>
          </a:p>
          <a:p>
            <a:r>
              <a:rPr lang="ru-RU" sz="1600" b="1" i="1" dirty="0" smtClean="0">
                <a:solidFill>
                  <a:srgbClr val="003300"/>
                </a:solidFill>
                <a:latin typeface="Georgia" pitchFamily="18" charset="0"/>
              </a:rPr>
              <a:t> держим руль.) </a:t>
            </a:r>
            <a:r>
              <a:rPr lang="ru-RU" sz="1600" b="1" dirty="0" smtClean="0">
                <a:solidFill>
                  <a:srgbClr val="003300"/>
                </a:solidFill>
                <a:latin typeface="Georgia" pitchFamily="18" charset="0"/>
              </a:rPr>
              <a:t/>
            </a:r>
            <a:br>
              <a:rPr lang="ru-RU" sz="1600" b="1" dirty="0" smtClean="0">
                <a:solidFill>
                  <a:srgbClr val="003300"/>
                </a:solidFill>
                <a:latin typeface="Georgia" pitchFamily="18" charset="0"/>
              </a:rPr>
            </a:br>
            <a:r>
              <a:rPr lang="ru-RU" sz="1600" b="1" dirty="0" smtClean="0">
                <a:solidFill>
                  <a:srgbClr val="003300"/>
                </a:solidFill>
                <a:latin typeface="Georgia" pitchFamily="18" charset="0"/>
              </a:rPr>
              <a:t>Влево</a:t>
            </a:r>
            <a:r>
              <a:rPr lang="ru-RU" sz="1600" b="1" i="1" dirty="0" smtClean="0">
                <a:solidFill>
                  <a:srgbClr val="003300"/>
                </a:solidFill>
                <a:latin typeface="Georgia" pitchFamily="18" charset="0"/>
              </a:rPr>
              <a:t>, (Имитируем, что держим руль</a:t>
            </a:r>
          </a:p>
          <a:p>
            <a:r>
              <a:rPr lang="ru-RU" sz="1600" b="1" i="1" dirty="0" smtClean="0">
                <a:solidFill>
                  <a:srgbClr val="003300"/>
                </a:solidFill>
                <a:latin typeface="Georgia" pitchFamily="18" charset="0"/>
              </a:rPr>
              <a:t> и поворачиваем влево.) </a:t>
            </a:r>
            <a:br>
              <a:rPr lang="ru-RU" sz="1600" b="1" i="1" dirty="0" smtClean="0">
                <a:solidFill>
                  <a:srgbClr val="003300"/>
                </a:solidFill>
                <a:latin typeface="Georgia" pitchFamily="18" charset="0"/>
              </a:rPr>
            </a:br>
            <a:r>
              <a:rPr lang="ru-RU" sz="1600" b="1" dirty="0" smtClean="0">
                <a:solidFill>
                  <a:srgbClr val="003300"/>
                </a:solidFill>
                <a:latin typeface="Georgia" pitchFamily="18" charset="0"/>
              </a:rPr>
              <a:t>Вправо покачу.</a:t>
            </a:r>
            <a:r>
              <a:rPr lang="ru-RU" sz="1600" b="1" i="1" dirty="0" smtClean="0">
                <a:solidFill>
                  <a:srgbClr val="003300"/>
                </a:solidFill>
                <a:latin typeface="Georgia" pitchFamily="18" charset="0"/>
              </a:rPr>
              <a:t> (Имитируем, что держим</a:t>
            </a:r>
          </a:p>
          <a:p>
            <a:r>
              <a:rPr lang="ru-RU" sz="1600" b="1" i="1" dirty="0" smtClean="0">
                <a:solidFill>
                  <a:srgbClr val="003300"/>
                </a:solidFill>
                <a:latin typeface="Georgia" pitchFamily="18" charset="0"/>
              </a:rPr>
              <a:t> руль и поворачиваем</a:t>
            </a:r>
            <a:r>
              <a:rPr lang="ru-RU" sz="1600" b="1" dirty="0" smtClean="0">
                <a:solidFill>
                  <a:srgbClr val="003300"/>
                </a:solidFill>
                <a:latin typeface="Georgia" pitchFamily="18" charset="0"/>
              </a:rPr>
              <a:t> </a:t>
            </a:r>
            <a:r>
              <a:rPr lang="ru-RU" sz="1600" b="1" i="1" dirty="0" smtClean="0">
                <a:solidFill>
                  <a:srgbClr val="003300"/>
                </a:solidFill>
                <a:latin typeface="Georgia" pitchFamily="18" charset="0"/>
              </a:rPr>
              <a:t>вправо.)</a:t>
            </a:r>
            <a:br>
              <a:rPr lang="ru-RU" sz="1600" b="1" i="1" dirty="0" smtClean="0">
                <a:solidFill>
                  <a:srgbClr val="003300"/>
                </a:solidFill>
                <a:latin typeface="Georgia" pitchFamily="18" charset="0"/>
              </a:rPr>
            </a:br>
            <a:r>
              <a:rPr lang="ru-RU" sz="1600" b="1" dirty="0" smtClean="0">
                <a:solidFill>
                  <a:srgbClr val="003300"/>
                </a:solidFill>
                <a:latin typeface="Georgia" pitchFamily="18" charset="0"/>
              </a:rPr>
              <a:t>То вперед,  </a:t>
            </a:r>
            <a:r>
              <a:rPr lang="ru-RU" sz="1600" b="1" i="1" dirty="0" smtClean="0">
                <a:solidFill>
                  <a:srgbClr val="003300"/>
                </a:solidFill>
                <a:latin typeface="Georgia" pitchFamily="18" charset="0"/>
              </a:rPr>
              <a:t>(Кулачками обеих рук</a:t>
            </a:r>
          </a:p>
          <a:p>
            <a:r>
              <a:rPr lang="ru-RU" sz="1600" b="1" i="1" dirty="0" smtClean="0">
                <a:solidFill>
                  <a:srgbClr val="003300"/>
                </a:solidFill>
                <a:latin typeface="Georgia" pitchFamily="18" charset="0"/>
              </a:rPr>
              <a:t> совершаем круговые</a:t>
            </a:r>
            <a:r>
              <a:rPr lang="ru-RU" sz="1600" b="1" dirty="0" smtClean="0">
                <a:solidFill>
                  <a:srgbClr val="003300"/>
                </a:solidFill>
                <a:latin typeface="Georgia" pitchFamily="18" charset="0"/>
              </a:rPr>
              <a:t> </a:t>
            </a:r>
            <a:r>
              <a:rPr lang="ru-RU" sz="1600" b="1" i="1" dirty="0" smtClean="0">
                <a:solidFill>
                  <a:srgbClr val="003300"/>
                </a:solidFill>
                <a:latin typeface="Georgia" pitchFamily="18" charset="0"/>
              </a:rPr>
              <a:t>движения вперед.)</a:t>
            </a:r>
            <a:br>
              <a:rPr lang="ru-RU" sz="1600" b="1" i="1" dirty="0" smtClean="0">
                <a:solidFill>
                  <a:srgbClr val="003300"/>
                </a:solidFill>
                <a:latin typeface="Georgia" pitchFamily="18" charset="0"/>
              </a:rPr>
            </a:br>
            <a:r>
              <a:rPr lang="ru-RU" sz="1600" b="1" dirty="0" smtClean="0">
                <a:solidFill>
                  <a:srgbClr val="003300"/>
                </a:solidFill>
                <a:latin typeface="Georgia" pitchFamily="18" charset="0"/>
              </a:rPr>
              <a:t>А то назад  </a:t>
            </a:r>
            <a:r>
              <a:rPr lang="ru-RU" sz="1600" b="1" i="1" dirty="0" smtClean="0">
                <a:solidFill>
                  <a:srgbClr val="003300"/>
                </a:solidFill>
                <a:latin typeface="Georgia" pitchFamily="18" charset="0"/>
              </a:rPr>
              <a:t>(Кулачками обеих рук</a:t>
            </a:r>
          </a:p>
          <a:p>
            <a:r>
              <a:rPr lang="ru-RU" sz="1600" b="1" i="1" dirty="0" smtClean="0">
                <a:solidFill>
                  <a:srgbClr val="003300"/>
                </a:solidFill>
                <a:latin typeface="Georgia" pitchFamily="18" charset="0"/>
              </a:rPr>
              <a:t> совершаем круговые</a:t>
            </a:r>
            <a:r>
              <a:rPr lang="ru-RU" sz="1600" b="1" dirty="0" smtClean="0">
                <a:solidFill>
                  <a:srgbClr val="003300"/>
                </a:solidFill>
                <a:latin typeface="Georgia" pitchFamily="18" charset="0"/>
              </a:rPr>
              <a:t> </a:t>
            </a:r>
            <a:r>
              <a:rPr lang="ru-RU" sz="1600" b="1" i="1" dirty="0" smtClean="0">
                <a:solidFill>
                  <a:srgbClr val="003300"/>
                </a:solidFill>
                <a:latin typeface="Georgia" pitchFamily="18" charset="0"/>
              </a:rPr>
              <a:t>движения назад.)</a:t>
            </a:r>
            <a:br>
              <a:rPr lang="ru-RU" sz="1600" b="1" i="1" dirty="0" smtClean="0">
                <a:solidFill>
                  <a:srgbClr val="003300"/>
                </a:solidFill>
                <a:latin typeface="Georgia" pitchFamily="18" charset="0"/>
              </a:rPr>
            </a:br>
            <a:r>
              <a:rPr lang="ru-RU" sz="1600" b="1" dirty="0" smtClean="0">
                <a:solidFill>
                  <a:srgbClr val="003300"/>
                </a:solidFill>
                <a:latin typeface="Georgia" pitchFamily="18" charset="0"/>
              </a:rPr>
              <a:t>Нажимаю тормоза  </a:t>
            </a:r>
            <a:r>
              <a:rPr lang="ru-RU" sz="1600" b="1" i="1" dirty="0" smtClean="0">
                <a:solidFill>
                  <a:srgbClr val="003300"/>
                </a:solidFill>
                <a:latin typeface="Georgia" pitchFamily="18" charset="0"/>
              </a:rPr>
              <a:t>(Обеими ладонями</a:t>
            </a:r>
          </a:p>
          <a:p>
            <a:r>
              <a:rPr lang="ru-RU" sz="1600" b="1" i="1" dirty="0" smtClean="0">
                <a:solidFill>
                  <a:srgbClr val="003300"/>
                </a:solidFill>
                <a:latin typeface="Georgia" pitchFamily="18" charset="0"/>
              </a:rPr>
              <a:t> жмем на стол.)</a:t>
            </a:r>
            <a:br>
              <a:rPr lang="ru-RU" sz="1600" b="1" i="1" dirty="0" smtClean="0">
                <a:solidFill>
                  <a:srgbClr val="003300"/>
                </a:solidFill>
                <a:latin typeface="Georgia" pitchFamily="18" charset="0"/>
              </a:rPr>
            </a:br>
            <a:endParaRPr lang="ru-RU" sz="1600" b="1" dirty="0">
              <a:solidFill>
                <a:srgbClr val="003300"/>
              </a:solidFill>
              <a:latin typeface="Georgia" pitchFamily="18" charset="0"/>
            </a:endParaRPr>
          </a:p>
        </p:txBody>
      </p:sp>
      <p:pic>
        <p:nvPicPr>
          <p:cNvPr id="14" name="Рисунок 13" descr="pngtree-young-boy-riding-a-red-bicycle-png-clipart_1855445.png"/>
          <p:cNvPicPr>
            <a:picLocks noChangeAspect="1"/>
          </p:cNvPicPr>
          <p:nvPr/>
        </p:nvPicPr>
        <p:blipFill>
          <a:blip r:embed="rId4"/>
          <a:stretch>
            <a:fillRect/>
          </a:stretch>
        </p:blipFill>
        <p:spPr>
          <a:xfrm>
            <a:off x="4171946" y="857232"/>
            <a:ext cx="4353624" cy="5643586"/>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cstate="print">
            <a:duotone>
              <a:prstClr val="black"/>
              <a:srgbClr val="00B050">
                <a:tint val="45000"/>
                <a:satMod val="400000"/>
              </a:srgbClr>
            </a:duotone>
          </a:blip>
          <a:stretch>
            <a:fillRect/>
          </a:stretch>
        </p:blipFill>
        <p:spPr>
          <a:xfrm>
            <a:off x="0" y="6761"/>
            <a:ext cx="9143999" cy="6851239"/>
          </a:xfrm>
          <a:prstGeom prst="rect">
            <a:avLst/>
          </a:prstGeom>
        </p:spPr>
      </p:pic>
      <p:pic>
        <p:nvPicPr>
          <p:cNvPr id="5" name="Рисунок 4" descr="18044357.png"/>
          <p:cNvPicPr>
            <a:picLocks noChangeAspect="1"/>
          </p:cNvPicPr>
          <p:nvPr/>
        </p:nvPicPr>
        <p:blipFill>
          <a:blip r:embed="rId3" cstate="print">
            <a:duotone>
              <a:prstClr val="black"/>
              <a:srgbClr val="00B050">
                <a:tint val="45000"/>
                <a:satMod val="400000"/>
              </a:srgbClr>
            </a:duotone>
          </a:blip>
          <a:stretch>
            <a:fillRect/>
          </a:stretch>
        </p:blipFill>
        <p:spPr>
          <a:xfrm>
            <a:off x="0" y="0"/>
            <a:ext cx="9144000" cy="6877238"/>
          </a:xfrm>
          <a:prstGeom prst="rect">
            <a:avLst/>
          </a:prstGeom>
        </p:spPr>
      </p:pic>
      <p:sp>
        <p:nvSpPr>
          <p:cNvPr id="9" name="Прямоугольник 8"/>
          <p:cNvSpPr/>
          <p:nvPr/>
        </p:nvSpPr>
        <p:spPr>
          <a:xfrm>
            <a:off x="500034" y="357166"/>
            <a:ext cx="8143932" cy="707886"/>
          </a:xfrm>
          <a:prstGeom prst="rect">
            <a:avLst/>
          </a:prstGeom>
        </p:spPr>
        <p:txBody>
          <a:bodyPr wrap="square">
            <a:spAutoFit/>
          </a:bodyPr>
          <a:lstStyle/>
          <a:p>
            <a:pPr algn="ctr"/>
            <a:r>
              <a:rPr lang="ru-RU" sz="2000" b="1" dirty="0" smtClean="0">
                <a:solidFill>
                  <a:srgbClr val="003300"/>
                </a:solidFill>
                <a:latin typeface="Georgia" pitchFamily="18" charset="0"/>
              </a:rPr>
              <a:t>Пальчиковая игра </a:t>
            </a:r>
            <a:r>
              <a:rPr lang="ru-RU" sz="2000" b="1" dirty="0" smtClean="0">
                <a:latin typeface="Georgia" pitchFamily="18" charset="0"/>
              </a:rPr>
              <a:t>«Гонки»</a:t>
            </a:r>
            <a:r>
              <a:rPr lang="ru-RU" sz="2000" dirty="0" smtClean="0">
                <a:latin typeface="Georgia" pitchFamily="18" charset="0"/>
              </a:rPr>
              <a:t/>
            </a:r>
            <a:br>
              <a:rPr lang="ru-RU" sz="2000" dirty="0" smtClean="0">
                <a:latin typeface="Georgia" pitchFamily="18" charset="0"/>
              </a:rPr>
            </a:br>
            <a:endParaRPr lang="ru-RU" sz="2000" b="1" dirty="0" smtClean="0">
              <a:solidFill>
                <a:srgbClr val="003300"/>
              </a:solidFill>
              <a:latin typeface="Georgia" pitchFamily="18" charset="0"/>
            </a:endParaRPr>
          </a:p>
        </p:txBody>
      </p:sp>
      <p:sp>
        <p:nvSpPr>
          <p:cNvPr id="12" name="Прямоугольник 11"/>
          <p:cNvSpPr/>
          <p:nvPr/>
        </p:nvSpPr>
        <p:spPr>
          <a:xfrm>
            <a:off x="428596" y="785794"/>
            <a:ext cx="8286808" cy="2800767"/>
          </a:xfrm>
          <a:prstGeom prst="rect">
            <a:avLst/>
          </a:prstGeom>
        </p:spPr>
        <p:txBody>
          <a:bodyPr wrap="square">
            <a:spAutoFit/>
          </a:bodyPr>
          <a:lstStyle/>
          <a:p>
            <a:r>
              <a:rPr lang="ru-RU" sz="1600" b="1" dirty="0" smtClean="0">
                <a:solidFill>
                  <a:srgbClr val="003300"/>
                </a:solidFill>
                <a:latin typeface="Georgia" pitchFamily="18" charset="0"/>
              </a:rPr>
              <a:t>Раз, два, три, четыре, пять.  </a:t>
            </a:r>
            <a:r>
              <a:rPr lang="ru-RU" sz="1600" b="1" i="1" dirty="0" smtClean="0">
                <a:solidFill>
                  <a:srgbClr val="003300"/>
                </a:solidFill>
                <a:latin typeface="Georgia" pitchFamily="18" charset="0"/>
              </a:rPr>
              <a:t>(Возят машинку по каждому пальчику </a:t>
            </a:r>
            <a:br>
              <a:rPr lang="ru-RU" sz="1600" b="1" i="1" dirty="0" smtClean="0">
                <a:solidFill>
                  <a:srgbClr val="003300"/>
                </a:solidFill>
                <a:latin typeface="Georgia" pitchFamily="18" charset="0"/>
              </a:rPr>
            </a:br>
            <a:r>
              <a:rPr lang="ru-RU" sz="1600" b="1" i="1" dirty="0" smtClean="0">
                <a:solidFill>
                  <a:srgbClr val="003300"/>
                </a:solidFill>
                <a:latin typeface="Georgia" pitchFamily="18" charset="0"/>
              </a:rPr>
              <a:t>вперед и назад, начиная с большого.)</a:t>
            </a:r>
            <a:r>
              <a:rPr lang="ru-RU" sz="1600" b="1" dirty="0" smtClean="0">
                <a:solidFill>
                  <a:srgbClr val="003300"/>
                </a:solidFill>
                <a:latin typeface="Georgia" pitchFamily="18" charset="0"/>
              </a:rPr>
              <a:t/>
            </a:r>
            <a:br>
              <a:rPr lang="ru-RU" sz="1600" b="1" dirty="0" smtClean="0">
                <a:solidFill>
                  <a:srgbClr val="003300"/>
                </a:solidFill>
                <a:latin typeface="Georgia" pitchFamily="18" charset="0"/>
              </a:rPr>
            </a:br>
            <a:r>
              <a:rPr lang="ru-RU" sz="1600" b="1" dirty="0" smtClean="0">
                <a:solidFill>
                  <a:srgbClr val="003300"/>
                </a:solidFill>
                <a:latin typeface="Georgia" pitchFamily="18" charset="0"/>
              </a:rPr>
              <a:t>Можно гонки начинать</a:t>
            </a:r>
            <a:r>
              <a:rPr lang="ru-RU" sz="1600" b="1" i="1" dirty="0" smtClean="0">
                <a:solidFill>
                  <a:srgbClr val="003300"/>
                </a:solidFill>
                <a:latin typeface="Georgia" pitchFamily="18" charset="0"/>
              </a:rPr>
              <a:t>. (Тоже самое, но начиная с безымянного.)</a:t>
            </a:r>
            <a:br>
              <a:rPr lang="ru-RU" sz="1600" b="1" i="1" dirty="0" smtClean="0">
                <a:solidFill>
                  <a:srgbClr val="003300"/>
                </a:solidFill>
                <a:latin typeface="Georgia" pitchFamily="18" charset="0"/>
              </a:rPr>
            </a:br>
            <a:r>
              <a:rPr lang="ru-RU" sz="1600" b="1" dirty="0" smtClean="0">
                <a:solidFill>
                  <a:srgbClr val="003300"/>
                </a:solidFill>
                <a:latin typeface="Georgia" pitchFamily="18" charset="0"/>
              </a:rPr>
              <a:t>По кругу, по кругу.</a:t>
            </a:r>
            <a:br>
              <a:rPr lang="ru-RU" sz="1600" b="1" dirty="0" smtClean="0">
                <a:solidFill>
                  <a:srgbClr val="003300"/>
                </a:solidFill>
                <a:latin typeface="Georgia" pitchFamily="18" charset="0"/>
              </a:rPr>
            </a:br>
            <a:r>
              <a:rPr lang="ru-RU" sz="1600" b="1" dirty="0" smtClean="0">
                <a:solidFill>
                  <a:srgbClr val="003300"/>
                </a:solidFill>
                <a:latin typeface="Georgia" pitchFamily="18" charset="0"/>
              </a:rPr>
              <a:t>Вперед и назад,</a:t>
            </a:r>
            <a:br>
              <a:rPr lang="ru-RU" sz="1600" b="1" dirty="0" smtClean="0">
                <a:solidFill>
                  <a:srgbClr val="003300"/>
                </a:solidFill>
                <a:latin typeface="Georgia" pitchFamily="18" charset="0"/>
              </a:rPr>
            </a:br>
            <a:r>
              <a:rPr lang="ru-RU" sz="1600" b="1" dirty="0" smtClean="0">
                <a:solidFill>
                  <a:srgbClr val="003300"/>
                </a:solidFill>
                <a:latin typeface="Georgia" pitchFamily="18" charset="0"/>
              </a:rPr>
              <a:t>Но пальцы машинку мою тормозят.</a:t>
            </a:r>
            <a:r>
              <a:rPr lang="ru-RU" sz="1600" b="1" i="1" dirty="0" smtClean="0">
                <a:solidFill>
                  <a:srgbClr val="003300"/>
                </a:solidFill>
                <a:latin typeface="Georgia" pitchFamily="18" charset="0"/>
              </a:rPr>
              <a:t> (Катают машинку по пальцам, которые слегка согнуты.)</a:t>
            </a:r>
            <a:endParaRPr lang="ru-RU" sz="1600" b="1" dirty="0" smtClean="0">
              <a:solidFill>
                <a:srgbClr val="003300"/>
              </a:solidFill>
              <a:latin typeface="Georgia" pitchFamily="18" charset="0"/>
            </a:endParaRPr>
          </a:p>
          <a:p>
            <a:r>
              <a:rPr lang="ru-RU" sz="1600" b="1" dirty="0" smtClean="0">
                <a:solidFill>
                  <a:srgbClr val="003300"/>
                </a:solidFill>
                <a:latin typeface="Georgia" pitchFamily="18" charset="0"/>
              </a:rPr>
              <a:t> Закрылись. (С</a:t>
            </a:r>
            <a:r>
              <a:rPr lang="ru-RU" sz="1600" b="1" i="1" dirty="0" smtClean="0">
                <a:solidFill>
                  <a:srgbClr val="003300"/>
                </a:solidFill>
                <a:latin typeface="Georgia" pitchFamily="18" charset="0"/>
              </a:rPr>
              <a:t>жимают кулак.)</a:t>
            </a:r>
            <a:br>
              <a:rPr lang="ru-RU" sz="1600" b="1" i="1" dirty="0" smtClean="0">
                <a:solidFill>
                  <a:srgbClr val="003300"/>
                </a:solidFill>
                <a:latin typeface="Georgia" pitchFamily="18" charset="0"/>
              </a:rPr>
            </a:br>
            <a:r>
              <a:rPr lang="ru-RU" sz="1600" b="1" dirty="0" smtClean="0">
                <a:solidFill>
                  <a:srgbClr val="003300"/>
                </a:solidFill>
                <a:latin typeface="Georgia" pitchFamily="18" charset="0"/>
              </a:rPr>
              <a:t>Машинка стоит в гараже (З</a:t>
            </a:r>
            <a:r>
              <a:rPr lang="ru-RU" sz="1600" b="1" i="1" dirty="0" smtClean="0">
                <a:solidFill>
                  <a:srgbClr val="003300"/>
                </a:solidFill>
                <a:latin typeface="Georgia" pitchFamily="18" charset="0"/>
              </a:rPr>
              <a:t>аглядывают в маленькую щелочку в кулаке.)</a:t>
            </a:r>
            <a:r>
              <a:rPr lang="ru-RU" sz="1600" b="1" dirty="0" smtClean="0">
                <a:solidFill>
                  <a:srgbClr val="003300"/>
                </a:solidFill>
                <a:latin typeface="Georgia" pitchFamily="18" charset="0"/>
              </a:rPr>
              <a:t/>
            </a:r>
            <a:br>
              <a:rPr lang="ru-RU" sz="1600" b="1" dirty="0" smtClean="0">
                <a:solidFill>
                  <a:srgbClr val="003300"/>
                </a:solidFill>
                <a:latin typeface="Georgia" pitchFamily="18" charset="0"/>
              </a:rPr>
            </a:br>
            <a:r>
              <a:rPr lang="ru-RU" sz="1600" b="1" dirty="0" smtClean="0">
                <a:solidFill>
                  <a:srgbClr val="003300"/>
                </a:solidFill>
                <a:latin typeface="Georgia" pitchFamily="18" charset="0"/>
              </a:rPr>
              <a:t>И фары погасли,  не светят уже. </a:t>
            </a:r>
            <a:endParaRPr lang="ru-RU" sz="1600" b="1" dirty="0">
              <a:solidFill>
                <a:srgbClr val="003300"/>
              </a:solidFill>
              <a:latin typeface="Georgia" pitchFamily="18" charset="0"/>
            </a:endParaRPr>
          </a:p>
        </p:txBody>
      </p:sp>
      <p:pic>
        <p:nvPicPr>
          <p:cNvPr id="7" name="Рисунок 6" descr="массаж.png"/>
          <p:cNvPicPr>
            <a:picLocks noChangeAspect="1"/>
          </p:cNvPicPr>
          <p:nvPr/>
        </p:nvPicPr>
        <p:blipFill>
          <a:blip r:embed="rId4" cstate="email">
            <a:lum bright="-10000" contrast="40000"/>
          </a:blip>
          <a:stretch>
            <a:fillRect/>
          </a:stretch>
        </p:blipFill>
        <p:spPr>
          <a:xfrm>
            <a:off x="2928926" y="3143248"/>
            <a:ext cx="5793943" cy="3387291"/>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3810</TotalTime>
  <Words>1006</Words>
  <Application>Microsoft Office PowerPoint</Application>
  <PresentationFormat>Экран (4:3)</PresentationFormat>
  <Paragraphs>170</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User</cp:lastModifiedBy>
  <cp:revision>383</cp:revision>
  <dcterms:created xsi:type="dcterms:W3CDTF">2018-08-29T08:55:44Z</dcterms:created>
  <dcterms:modified xsi:type="dcterms:W3CDTF">2019-03-05T14:47:36Z</dcterms:modified>
</cp:coreProperties>
</file>