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81" r:id="rId4"/>
    <p:sldId id="277" r:id="rId5"/>
    <p:sldId id="271" r:id="rId6"/>
    <p:sldId id="272" r:id="rId7"/>
    <p:sldId id="274" r:id="rId8"/>
    <p:sldId id="278" r:id="rId9"/>
    <p:sldId id="282" r:id="rId10"/>
    <p:sldId id="283" r:id="rId11"/>
    <p:sldId id="285" r:id="rId12"/>
    <p:sldId id="286" r:id="rId13"/>
    <p:sldId id="287" r:id="rId14"/>
    <p:sldId id="290" r:id="rId15"/>
    <p:sldId id="28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6699"/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0651-5640-405D-A243-577D1BC77182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3080-394B-4FC4-8B66-C473036AE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0651-5640-405D-A243-577D1BC77182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3080-394B-4FC4-8B66-C473036AE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0651-5640-405D-A243-577D1BC77182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3080-394B-4FC4-8B66-C473036AE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0651-5640-405D-A243-577D1BC77182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3080-394B-4FC4-8B66-C473036AE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0651-5640-405D-A243-577D1BC77182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3080-394B-4FC4-8B66-C473036AE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0651-5640-405D-A243-577D1BC77182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3080-394B-4FC4-8B66-C473036AE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0651-5640-405D-A243-577D1BC77182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3080-394B-4FC4-8B66-C473036AE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0651-5640-405D-A243-577D1BC77182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3080-394B-4FC4-8B66-C473036AE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0651-5640-405D-A243-577D1BC77182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3080-394B-4FC4-8B66-C473036AE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0651-5640-405D-A243-577D1BC77182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3080-394B-4FC4-8B66-C473036AE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0651-5640-405D-A243-577D1BC77182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3080-394B-4FC4-8B66-C473036AE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30651-5640-405D-A243-577D1BC77182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83080-394B-4FC4-8B66-C473036AE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5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ьо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Рисунок 2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" y="-5366"/>
            <a:ext cx="9136857" cy="6863366"/>
          </a:xfrm>
          <a:prstGeom prst="rect">
            <a:avLst/>
          </a:prstGeom>
        </p:spPr>
      </p:pic>
      <p:pic>
        <p:nvPicPr>
          <p:cNvPr id="10" name="Рисунок 9" descr="уау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7429"/>
            <a:ext cx="6000760" cy="4500571"/>
          </a:xfrm>
          <a:prstGeom prst="rect">
            <a:avLst/>
          </a:prstGeom>
        </p:spPr>
      </p:pic>
      <p:pic>
        <p:nvPicPr>
          <p:cNvPr id="12" name="Рисунок 11" descr="1473763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4214818"/>
            <a:ext cx="1393019" cy="1537124"/>
          </a:xfrm>
          <a:prstGeom prst="rect">
            <a:avLst/>
          </a:prstGeom>
        </p:spPr>
      </p:pic>
      <p:pic>
        <p:nvPicPr>
          <p:cNvPr id="17" name="Рисунок 16" descr="116456921_large_Lebed_Swan__23_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6" y="1357298"/>
            <a:ext cx="3786214" cy="212028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28596" y="428604"/>
            <a:ext cx="8286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Презентация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к конспекту ОД по речевому развитию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« Пересказ рассказа Л.Н. Толстого «Лебеди»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в старшей группе детей с ЗПР</a:t>
            </a:r>
            <a:endParaRPr lang="ru-RU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43240" y="4857760"/>
            <a:ext cx="54292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Воспитатель: Кириллова Тамара Николаевна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МБДОУ «Детский сад комбинированного вида №3»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г. Данков</a:t>
            </a:r>
            <a:endParaRPr lang="ru-RU" sz="14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ьо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Рисунок 2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" y="-5366"/>
            <a:ext cx="9136857" cy="68633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8596" y="285728"/>
            <a:ext cx="8286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Беседа по содержанию рассказа и форме прочитанного произведения (анализ рассказа)</a:t>
            </a:r>
            <a:endParaRPr lang="ru-RU" sz="20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28596" y="3000372"/>
            <a:ext cx="814393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- В каком порядке летели лебеди?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(Впереди летели старые, сильные лебеди, сзади летели те, которые были моложе и слабее).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00034" y="3857628"/>
            <a:ext cx="778674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Кто летел позади всех?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(</a:t>
            </a:r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Один молодой лебедь летел позади всех).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6" name="Рисунок 25" descr="мммммм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8926" y="1071546"/>
            <a:ext cx="5866506" cy="185738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7" name="Рисунок 26" descr="2499794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1500174"/>
            <a:ext cx="1917999" cy="1121673"/>
          </a:xfrm>
          <a:prstGeom prst="rect">
            <a:avLst/>
          </a:prstGeom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428596" y="4429132"/>
            <a:ext cx="54292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- Почему он летел позади всех?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(Он устал).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2571736" y="4786322"/>
            <a:ext cx="607223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 Что он сделал, когда силы покинули его?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(Опустился на воду).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" name="Рисунок 11" descr="pi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12" y="3571876"/>
            <a:ext cx="2129746" cy="1363037"/>
          </a:xfrm>
          <a:prstGeom prst="rect">
            <a:avLst/>
          </a:prstGeom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643174" y="5643578"/>
            <a:ext cx="614366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Скажите, что сделал лебедь, когда очутился в воде?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(Сложил крылья, загнул назад шею  и закрыл глаза).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5" name="Рисунок 14" descr="0_94958_50b4a773_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8662" y="5000636"/>
            <a:ext cx="1524003" cy="122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ьо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Рисунок 2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366"/>
            <a:ext cx="9136857" cy="68633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8596" y="285728"/>
            <a:ext cx="8286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Беседа по содержанию рассказа и форме прочитанного произведения (анализ рассказа)</a:t>
            </a:r>
            <a:endParaRPr lang="ru-RU" sz="20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5" name="Рисунок 14" descr="0_12c1d5_7040fd0c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42910" y="4500570"/>
            <a:ext cx="2286016" cy="1759539"/>
          </a:xfrm>
          <a:prstGeom prst="rect">
            <a:avLst/>
          </a:prstGeom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071802" y="5072074"/>
            <a:ext cx="557216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- Что сделал лебедь перед зарёй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(Вытянул шею, взмахнул крыльями и полетел).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" name="Рисунок 9" descr="181709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951" y="1071547"/>
            <a:ext cx="6588825" cy="37662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42910" y="1285860"/>
            <a:ext cx="51435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 Стадо лебедей продолжило свой путь или тоже опустилось на воду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( Стадо </a:t>
            </a:r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лебедей полетело дальше).</a:t>
            </a:r>
            <a:endParaRPr lang="ru-RU" i="1" dirty="0"/>
          </a:p>
        </p:txBody>
      </p:sp>
      <p:pic>
        <p:nvPicPr>
          <p:cNvPr id="12" name="Рисунок 11" descr="lebed0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636" y="1000108"/>
            <a:ext cx="2368634" cy="1785950"/>
          </a:xfrm>
          <a:prstGeom prst="rect">
            <a:avLst/>
          </a:prstGeom>
        </p:spPr>
      </p:pic>
      <p:pic>
        <p:nvPicPr>
          <p:cNvPr id="14" name="Рисунок 13" descr="1775393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682255" y="3214686"/>
            <a:ext cx="3203499" cy="142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ьо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Рисунок 2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" y="-5366"/>
            <a:ext cx="9136857" cy="68633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8596" y="285728"/>
            <a:ext cx="8286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Упражнение «Проговори вместе со мной фразу»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Индивидуальные и хоровые повторения  фраз </a:t>
            </a:r>
            <a:endParaRPr lang="ru-RU" sz="22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571736" y="1357298"/>
            <a:ext cx="607223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Лебеди стадом летели из холодной стороны в тёплые земли. </a:t>
            </a:r>
            <a:endParaRPr lang="ru-RU" sz="1600" b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  <a:p>
            <a:pPr marL="0" marR="0" lvl="0" indent="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Они летели через море.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  <a:p>
            <a:pPr marL="0" marR="0" lvl="0" indent="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Лебеди летели день и ночь, и другой день и другую ночь, не отдыхая.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  <a:p>
            <a:pPr marL="0" marR="0" lvl="0" indent="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Впереди летели старые, сильные лебеди, сзади летели те, которые были моложе и слабее.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3" name="Рисунок 12" descr="0_12c1e0_2e4e19d9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4500570"/>
            <a:ext cx="3361421" cy="1994443"/>
          </a:xfrm>
          <a:prstGeom prst="rect">
            <a:avLst/>
          </a:prstGeom>
        </p:spPr>
      </p:pic>
      <p:pic>
        <p:nvPicPr>
          <p:cNvPr id="16" name="Рисунок 15" descr="2279022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1000108"/>
            <a:ext cx="2620131" cy="27230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8596" y="3214686"/>
            <a:ext cx="592935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85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Один молодой лебедь летел 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позади  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всех. </a:t>
            </a:r>
            <a:endParaRPr lang="ru-RU" sz="1600" b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  <a:p>
            <a:pPr lvl="0" indent="285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Он взмахнул крыльями и не мог лететь дальше. </a:t>
            </a:r>
            <a:endParaRPr lang="ru-RU" sz="1600" b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  <a:p>
            <a:pPr lvl="0" indent="285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Лебедь опустился на воду. </a:t>
            </a:r>
          </a:p>
          <a:p>
            <a:pPr lvl="0" indent="285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Он сложил крылья, загнул шею и закрыл глаза.</a:t>
            </a:r>
            <a:endParaRPr lang="ru-RU" sz="1600" b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  <a:p>
            <a:pPr lvl="0" indent="285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Перед зарёй   молодой лебедь вытянул шею, взмахнул крыльями </a:t>
            </a:r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и полетел.</a:t>
            </a:r>
            <a:endParaRPr lang="ru-RU" b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4" name="Рисунок 13" descr="589744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5072074"/>
            <a:ext cx="2071702" cy="1539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ьо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Рисунок 2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366"/>
            <a:ext cx="9136857" cy="68633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8596" y="285728"/>
            <a:ext cx="8286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Пересказ произведения детьми</a:t>
            </a:r>
            <a:r>
              <a:rPr lang="ru-RU" sz="2400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928670"/>
            <a:ext cx="8072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а).  Так как текс сложен, к пересказу сначала  вызвать детей с более развитой речью.</a:t>
            </a: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б). Разделив текст рассказа на 3 части, вызвать к пересказу трёх более слабых детей. </a:t>
            </a: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   Первая часть. Стадо лебедей летит в тёплые края.</a:t>
            </a: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   Вторая часть. Молодой лебедь устал.</a:t>
            </a: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   Третья часть.  Перед зарёй лебедь взмахнул крыльями и полетел.</a:t>
            </a: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в). После пересказов  привлекать детей к оценке рассказов товарищей.</a:t>
            </a:r>
          </a:p>
          <a:p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7" name="Рисунок 6" descr="16347_dfc610a0bc83c8290da64149249f7ad08ccd948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4236799"/>
            <a:ext cx="2643206" cy="2168784"/>
          </a:xfrm>
          <a:prstGeom prst="rect">
            <a:avLst/>
          </a:prstGeom>
        </p:spPr>
      </p:pic>
      <p:pic>
        <p:nvPicPr>
          <p:cNvPr id="10" name="Рисунок 9" descr="1699675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422" y="3071810"/>
            <a:ext cx="6655474" cy="3414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ьо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Рисунок 2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" y="0"/>
            <a:ext cx="9136857" cy="68633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8596" y="285728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Игра-драматизация текста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рассказа</a:t>
            </a:r>
            <a:endParaRPr lang="ru-RU" sz="2400" b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  <a:p>
            <a:pPr algn="ctr"/>
            <a:endParaRPr lang="ru-RU" sz="2400" dirty="0" smtClean="0"/>
          </a:p>
          <a:p>
            <a:pPr algn="ctr"/>
            <a:endParaRPr lang="ru-RU" sz="24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1000108"/>
            <a:ext cx="41434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  Приглашаю 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вас в игру-драматизацию текста рассказа  «Лебеди». Наденьте шапочки и превратитесь в прекрасных лебедей, совершающих трудный перелёт. Впереди стада полетят сильные лебеди, сзади – моложе и слабее, а самым последним – молодой лебедь.  Летит наше стадо лебедей  день и ночь, и другой день и другую ночь, не отдыхая, над водою.  Устал молодой лебедь и опустился на воду. А лебеди продолжили свой полёт.</a:t>
            </a: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 Утром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, отдохнувший лебедь, вытянул шею, взмахнул крыльями и полетел.</a:t>
            </a:r>
          </a:p>
          <a:p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2" name="Рисунок 11" descr="501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3857628"/>
            <a:ext cx="2075254" cy="2500306"/>
          </a:xfrm>
          <a:prstGeom prst="rect">
            <a:avLst/>
          </a:prstGeom>
        </p:spPr>
      </p:pic>
      <p:pic>
        <p:nvPicPr>
          <p:cNvPr id="13" name="Рисунок 12" descr="324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4786322"/>
            <a:ext cx="2383789" cy="1728784"/>
          </a:xfrm>
          <a:prstGeom prst="rect">
            <a:avLst/>
          </a:prstGeom>
        </p:spPr>
      </p:pic>
      <p:pic>
        <p:nvPicPr>
          <p:cNvPr id="14" name="Рисунок 13" descr="imag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620" y="1500174"/>
            <a:ext cx="5083461" cy="235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ьо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Рисунок 2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366"/>
            <a:ext cx="9136857" cy="68633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5786" y="357166"/>
            <a:ext cx="1357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Итог: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4357694"/>
            <a:ext cx="82153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  - Какое впечатление у вас осталось от рассказа «Лебеди»?</a:t>
            </a: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  - Какие чувства вы испытывали к молодому лебедю?</a:t>
            </a: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  Я рада слышать ваши ответы, свидетельствующие о сочувствии и переживании  за судьбу молодого лебедя. На ваш вопрос: «Догонит ли лебедь своё стадо?» мне бы хотелось сказать, что догонит. Давайте вместе надеяться, что догонит, что уставшие лебеди тоже где-то отдыхали, поэтому молодому лебедю удалось их догнать. А может он присоединился к другому стаду лебедей?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5" name="Рисунок 14" descr="ho25leg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96" y="214290"/>
            <a:ext cx="7777596" cy="4071966"/>
          </a:xfrm>
          <a:prstGeom prst="rect">
            <a:avLst/>
          </a:prstGeom>
        </p:spPr>
      </p:pic>
      <p:pic>
        <p:nvPicPr>
          <p:cNvPr id="16" name="Рисунок 15" descr="116456921_large_Lebed_Swan__23_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521" y="285729"/>
            <a:ext cx="1785948" cy="1000131"/>
          </a:xfrm>
          <a:prstGeom prst="rect">
            <a:avLst/>
          </a:prstGeom>
        </p:spPr>
      </p:pic>
      <p:pic>
        <p:nvPicPr>
          <p:cNvPr id="17" name="Рисунок 16" descr="1850311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28596" y="3071810"/>
            <a:ext cx="2174112" cy="1214446"/>
          </a:xfrm>
          <a:prstGeom prst="rect">
            <a:avLst/>
          </a:prstGeom>
        </p:spPr>
      </p:pic>
      <p:pic>
        <p:nvPicPr>
          <p:cNvPr id="18" name="Рисунок 17" descr="2279022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214942" y="0"/>
            <a:ext cx="1787178" cy="1857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ьо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Рисунок 2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" y="-5366"/>
            <a:ext cx="9136857" cy="6863366"/>
          </a:xfrm>
          <a:prstGeom prst="rect">
            <a:avLst/>
          </a:prstGeom>
        </p:spPr>
      </p:pic>
      <p:pic>
        <p:nvPicPr>
          <p:cNvPr id="9" name="Рисунок 8" descr="p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285728"/>
            <a:ext cx="7929618" cy="59472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1472" y="285728"/>
            <a:ext cx="1136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Цель: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785794"/>
            <a:ext cx="814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Учить связно, последовательно и выразительно пересказывать небольшой рассказ.</a:t>
            </a:r>
          </a:p>
          <a:p>
            <a:pPr marL="342900" indent="-342900"/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2.  Использовать один из методических приёмов обучения пересказу: упражнение - индивидуальные и хоровые повторения фраз.</a:t>
            </a:r>
          </a:p>
          <a:p>
            <a:pPr marL="342900" lvl="0" indent="-342900"/>
            <a:endParaRPr lang="ru-RU" sz="1600" b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  <a:p>
            <a:pPr marL="342900" lvl="0" indent="-342900">
              <a:buAutoNum type="arabicPeriod"/>
            </a:pP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5" name="Рисунок 14" descr="lebed0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174" y="1571612"/>
            <a:ext cx="4953018" cy="3734576"/>
          </a:xfrm>
          <a:prstGeom prst="rect">
            <a:avLst/>
          </a:prstGeom>
        </p:spPr>
      </p:pic>
      <p:pic>
        <p:nvPicPr>
          <p:cNvPr id="19" name="Рисунок 18" descr="f94jq4o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0034" y="4714884"/>
            <a:ext cx="2357454" cy="1714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ьо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Рисунок 2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" y="-5366"/>
            <a:ext cx="9136857" cy="6863366"/>
          </a:xfrm>
          <a:prstGeom prst="rect">
            <a:avLst/>
          </a:prstGeom>
        </p:spPr>
      </p:pic>
      <p:pic>
        <p:nvPicPr>
          <p:cNvPr id="10" name="Рисунок 9" descr="0_aac50_811bb976_ori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1214422"/>
            <a:ext cx="6905650" cy="4932607"/>
          </a:xfrm>
          <a:prstGeom prst="rect">
            <a:avLst/>
          </a:prstGeom>
        </p:spPr>
      </p:pic>
      <p:pic>
        <p:nvPicPr>
          <p:cNvPr id="12" name="Рисунок 11" descr="0_12c1e0_2e4e19d9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4286256"/>
            <a:ext cx="3657607" cy="2170180"/>
          </a:xfrm>
          <a:prstGeom prst="rect">
            <a:avLst/>
          </a:prstGeom>
        </p:spPr>
      </p:pic>
      <p:pic>
        <p:nvPicPr>
          <p:cNvPr id="14" name="Рисунок 13" descr="1213039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4744" y="4786322"/>
            <a:ext cx="1636579" cy="1500198"/>
          </a:xfrm>
          <a:prstGeom prst="rect">
            <a:avLst/>
          </a:prstGeom>
        </p:spPr>
      </p:pic>
      <p:pic>
        <p:nvPicPr>
          <p:cNvPr id="16" name="Рисунок 15" descr="0_12c1e0_2e4e19d9_ori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00034" y="4143380"/>
            <a:ext cx="3371232" cy="200026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601475" y="285728"/>
            <a:ext cx="5941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Вступительное слово воспитателя 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8596" y="857232"/>
            <a:ext cx="82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 В начале осени птицы собираются в стаи, потому что подошло время  осенних перелётов.  Наш разговор пойдёт сегодня о лебедях,  красивых и крупных водоплавающих птицах, которые осенью тоже летят в тёплые края. Зимуют лебеди на побережье тёплых море и незамерзающих водоёмов.</a:t>
            </a: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Я прочитаю вам рассказ Л.Н. Толстого «Лебеди». Вы узнаете, как нелегко добираться птицам до тёплых краёв.</a:t>
            </a:r>
            <a:endParaRPr lang="ru-RU" sz="16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ьо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Рисунок 2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" y="-5366"/>
            <a:ext cx="9136857" cy="68633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2910" y="50004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  <a:latin typeface="Georgia" pitchFamily="18" charset="0"/>
              </a:rPr>
              <a:t>Чтение рассказа Л.Н. Толстого «Лебеди»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7" name="Рисунок 6" descr="17378312.png"/>
          <p:cNvPicPr>
            <a:picLocks noChangeAspect="1"/>
          </p:cNvPicPr>
          <p:nvPr/>
        </p:nvPicPr>
        <p:blipFill>
          <a:blip r:embed="rId4">
            <a:lum bright="10000" contrast="10000"/>
          </a:blip>
          <a:stretch>
            <a:fillRect/>
          </a:stretch>
        </p:blipFill>
        <p:spPr>
          <a:xfrm>
            <a:off x="3000364" y="2000240"/>
            <a:ext cx="5931196" cy="4462084"/>
          </a:xfrm>
          <a:prstGeom prst="rect">
            <a:avLst/>
          </a:prstGeom>
        </p:spPr>
      </p:pic>
      <p:pic>
        <p:nvPicPr>
          <p:cNvPr id="11" name="Рисунок 10" descr="72102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5" y="2857496"/>
            <a:ext cx="4779033" cy="3823226"/>
          </a:xfrm>
          <a:prstGeom prst="rect">
            <a:avLst/>
          </a:prstGeom>
        </p:spPr>
      </p:pic>
      <p:pic>
        <p:nvPicPr>
          <p:cNvPr id="15" name="Рисунок 14" descr="116456921_large_Lebed_Swan__23_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430" y="2571744"/>
            <a:ext cx="2468244" cy="138221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42910" y="1214422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85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Лебеди стадом летели из холодной стороны в тёплые земли. Они летели через море. Они летели день и ночь, и другой день и другую ночь они, не отдыхая, летели над водою. </a:t>
            </a:r>
            <a:endParaRPr lang="ru-RU" sz="1600" b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" name="Рисунок 9" descr="2279022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14480" y="1857364"/>
            <a:ext cx="1857317" cy="1930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wnload_im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9712" cy="6857999"/>
          </a:xfrm>
          <a:prstGeom prst="rect">
            <a:avLst/>
          </a:prstGeom>
        </p:spPr>
      </p:pic>
      <p:pic>
        <p:nvPicPr>
          <p:cNvPr id="5" name="Рисунок 4" descr="508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54" y="428604"/>
            <a:ext cx="4395777" cy="175405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8596" y="3643314"/>
            <a:ext cx="74295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6699"/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 небе был полный месяц, и лебеди далеко внизу под собой видели синеющую воду. Все лебеди уморились, махая крыльями; но они не останавливались и летели дальше. Впереди летели старые, сильные лебеди, сзади летели те, которые были моложе и слабее.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rgbClr val="006699"/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8" name="Рисунок 7" descr="116456921_large_Lebed_Swan__23_.png"/>
          <p:cNvPicPr>
            <a:picLocks noChangeAspect="1"/>
          </p:cNvPicPr>
          <p:nvPr/>
        </p:nvPicPr>
        <p:blipFill>
          <a:blip r:embed="rId5">
            <a:lum bright="-30000"/>
          </a:blip>
          <a:stretch>
            <a:fillRect/>
          </a:stretch>
        </p:blipFill>
        <p:spPr>
          <a:xfrm>
            <a:off x="214282" y="1428736"/>
            <a:ext cx="3286148" cy="1840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ownload_img.png"/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0" y="-29274"/>
            <a:ext cx="9144000" cy="6887274"/>
          </a:xfrm>
          <a:prstGeom prst="rect">
            <a:avLst/>
          </a:prstGeom>
        </p:spPr>
      </p:pic>
      <p:pic>
        <p:nvPicPr>
          <p:cNvPr id="4" name="Рисунок 3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" y="0"/>
            <a:ext cx="9136857" cy="6863366"/>
          </a:xfrm>
          <a:prstGeom prst="rect">
            <a:avLst/>
          </a:prstGeom>
        </p:spPr>
      </p:pic>
      <p:pic>
        <p:nvPicPr>
          <p:cNvPr id="6" name="Рисунок 5" descr="508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229359"/>
            <a:ext cx="2286016" cy="1652004"/>
          </a:xfrm>
          <a:prstGeom prst="rect">
            <a:avLst/>
          </a:prstGeom>
        </p:spPr>
      </p:pic>
      <p:pic>
        <p:nvPicPr>
          <p:cNvPr id="8" name="Рисунок 7" descr="0_12c1d8_62a036d6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71471" y="3485515"/>
            <a:ext cx="2643207" cy="2917983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857620" y="2714620"/>
            <a:ext cx="478634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Один молодой лебедь летел позади всех. Силы его ослабели. Он взмахнул крыльями и не мог лететь дальше. Тогда он, распустив крылья, пошёл книзу. Он ближе и ближе спустился к воде; а товарищи его дальше и дальше белелись в месячном свете.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9" name="Рисунок 8" descr="2279022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57488" y="0"/>
            <a:ext cx="2928958" cy="3044024"/>
          </a:xfrm>
          <a:prstGeom prst="rect">
            <a:avLst/>
          </a:prstGeom>
        </p:spPr>
      </p:pic>
      <p:pic>
        <p:nvPicPr>
          <p:cNvPr id="11" name="Рисунок 10" descr="2499794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42976" y="785794"/>
            <a:ext cx="1954481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фффф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4" name="Рисунок 3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" y="-5366"/>
            <a:ext cx="9136857" cy="6863366"/>
          </a:xfrm>
          <a:prstGeom prst="rect">
            <a:avLst/>
          </a:prstGeom>
        </p:spPr>
      </p:pic>
      <p:pic>
        <p:nvPicPr>
          <p:cNvPr id="6" name="Рисунок 5" descr="beautiful_moon_png_by_flowerpowerstock-db5rwx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428604"/>
            <a:ext cx="1714511" cy="1285884"/>
          </a:xfrm>
          <a:prstGeom prst="rect">
            <a:avLst/>
          </a:prstGeom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714744" y="3000372"/>
            <a:ext cx="478634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Лебедь спустился на воду и сложил крылья. Море всколыхнулось под ним и покачало его. Стадо лебедей чуть виднелось белой чертой на светлом небе. И чуть слышно было в тишине, как звенели их крылья.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  <a:p>
            <a:pPr marL="0" marR="0" lvl="0" indent="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Когда они совсем скрылись из вида, лебедь загнул назад шею и закрыл глаза. Он не шевелился, и только море, поднимаясь и опускаясь широкой полосой, поднимало и опускало его.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1" name="Рисунок 10" descr="247320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4429132"/>
            <a:ext cx="3548068" cy="2055432"/>
          </a:xfrm>
          <a:prstGeom prst="rect">
            <a:avLst/>
          </a:prstGeom>
        </p:spPr>
      </p:pic>
      <p:pic>
        <p:nvPicPr>
          <p:cNvPr id="12" name="Рисунок 11" descr="lebed-animatsionnaya-kartinka-0026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00" y="3143248"/>
            <a:ext cx="1866900" cy="2333625"/>
          </a:xfrm>
          <a:prstGeom prst="rect">
            <a:avLst/>
          </a:prstGeom>
        </p:spPr>
      </p:pic>
      <p:pic>
        <p:nvPicPr>
          <p:cNvPr id="13" name="Рисунок 12" descr="2279022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86182" y="928670"/>
            <a:ext cx="1502828" cy="1561867"/>
          </a:xfrm>
          <a:prstGeom prst="rect">
            <a:avLst/>
          </a:prstGeom>
        </p:spPr>
      </p:pic>
      <p:pic>
        <p:nvPicPr>
          <p:cNvPr id="14" name="Рисунок 13" descr="2279022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143504" y="285728"/>
            <a:ext cx="1502828" cy="1561867"/>
          </a:xfrm>
          <a:prstGeom prst="rect">
            <a:avLst/>
          </a:prstGeom>
        </p:spPr>
      </p:pic>
      <p:pic>
        <p:nvPicPr>
          <p:cNvPr id="15" name="Рисунок 14" descr="2279022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929454" y="357166"/>
            <a:ext cx="1502828" cy="1561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ьо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Рисунок 2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" y="-5366"/>
            <a:ext cx="9136857" cy="6863366"/>
          </a:xfrm>
          <a:prstGeom prst="rect">
            <a:avLst/>
          </a:prstGeom>
        </p:spPr>
      </p:pic>
      <p:pic>
        <p:nvPicPr>
          <p:cNvPr id="10" name="Рисунок 9" descr="lqrbum7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0"/>
            <a:ext cx="6500826" cy="4242941"/>
          </a:xfrm>
          <a:prstGeom prst="rect">
            <a:avLst/>
          </a:prstGeom>
        </p:spPr>
      </p:pic>
      <p:pic>
        <p:nvPicPr>
          <p:cNvPr id="12" name="Рисунок 11" descr="0_12c1c2_92a6d99f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4000504"/>
            <a:ext cx="2786082" cy="2344952"/>
          </a:xfrm>
          <a:prstGeom prst="rect">
            <a:avLst/>
          </a:prstGeom>
        </p:spPr>
      </p:pic>
      <p:pic>
        <p:nvPicPr>
          <p:cNvPr id="20" name="Рисунок 19" descr="2499794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6" y="428604"/>
            <a:ext cx="3643338" cy="213067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428992" y="3857628"/>
            <a:ext cx="50720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85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rgbClr val="0066CC">
                      <a:alpha val="60000"/>
                    </a:srgb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Перед зарёй лёгкий ветерок стал колыхать море. И вода плескала в белую грудь лебедя. Лебедь открыл глаза. На востоке краснела заря, и месяц и звёзды стали бледнее. Лебедь вздохнул, вытянул шею и взмахнул крыльями, приподнялся и полетел, цепляя крыльями по воде. Он поднимался выше и выше и полетел один 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rgbClr val="0066CC">
                      <a:alpha val="60000"/>
                    </a:srgb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над  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rgbClr val="0066CC">
                      <a:alpha val="60000"/>
                    </a:srgb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тёмными всколыхавшимися волнами.</a:t>
            </a:r>
            <a:endParaRPr lang="ru-RU" sz="1600" b="1" dirty="0" smtClean="0">
              <a:solidFill>
                <a:schemeClr val="bg1"/>
              </a:solidFill>
              <a:effectLst>
                <a:glow rad="101600">
                  <a:srgbClr val="0066CC">
                    <a:alpha val="60000"/>
                  </a:srgb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ьо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Рисунок 2" descr="182054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" y="-5366"/>
            <a:ext cx="9136857" cy="68633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034" y="357166"/>
            <a:ext cx="8286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Беседа по содержанию рассказа и форме прочитанного произведения (анализ рассказа)</a:t>
            </a:r>
            <a:endParaRPr lang="ru-RU" sz="20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571736" y="1214422"/>
            <a:ext cx="292895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- Что я прочла: рассказ, сказку, стихотворение? </a:t>
            </a:r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(Это рассказ).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28596" y="3929066"/>
            <a:ext cx="421484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О чём говорится в этом рассказе?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(О перелёте лебедей из холодной стороны в тёплые земли).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28596" y="5000636"/>
            <a:ext cx="4214842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- Сколько дней и ночей находились в пути лебеди?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(День и ночь, и другой день и другую ночь они летели, не отдыхая).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31" name="Рисунок 30" descr="IMG_35217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1071546"/>
            <a:ext cx="3142230" cy="2198005"/>
          </a:xfrm>
          <a:prstGeom prst="rect">
            <a:avLst/>
          </a:prstGeom>
        </p:spPr>
      </p:pic>
      <p:pic>
        <p:nvPicPr>
          <p:cNvPr id="32" name="Рисунок 31" descr="jivotnoe-127 (1)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071546"/>
            <a:ext cx="2000264" cy="273750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34" name="Рисунок 33" descr="83353426_LEBEDI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263621"/>
            <a:ext cx="4068429" cy="313947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35" name="Рисунок 34" descr="regnum_picture_1456347903326430_norma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5008" y="1071546"/>
            <a:ext cx="1356702" cy="1908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1005617950.jpg"/>
          <p:cNvPicPr>
            <a:picLocks noChangeAspect="1"/>
          </p:cNvPicPr>
          <p:nvPr/>
        </p:nvPicPr>
        <p:blipFill>
          <a:blip r:embed="rId8" cstate="print">
            <a:lum bright="20000" contrast="40000"/>
          </a:blip>
          <a:stretch>
            <a:fillRect/>
          </a:stretch>
        </p:blipFill>
        <p:spPr>
          <a:xfrm>
            <a:off x="7215206" y="1142984"/>
            <a:ext cx="1377054" cy="17859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29520" y="1857364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Рассказ</a:t>
            </a:r>
            <a:endParaRPr lang="ru-RU" sz="1200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643174" y="2285992"/>
            <a:ext cx="278608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- Кто главный герой рассказа?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(Молодой лебедь).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965</Words>
  <Application>Microsoft Office PowerPoint</Application>
  <PresentationFormat>Экран (4:3)</PresentationFormat>
  <Paragraphs>69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85</cp:revision>
  <dcterms:created xsi:type="dcterms:W3CDTF">2018-09-26T13:40:01Z</dcterms:created>
  <dcterms:modified xsi:type="dcterms:W3CDTF">2018-09-28T02:26:55Z</dcterms:modified>
</cp:coreProperties>
</file>