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3" r:id="rId2"/>
    <p:sldId id="294" r:id="rId3"/>
    <p:sldId id="295" r:id="rId4"/>
    <p:sldId id="296" r:id="rId5"/>
    <p:sldId id="299" r:id="rId6"/>
    <p:sldId id="298" r:id="rId7"/>
    <p:sldId id="300" r:id="rId8"/>
    <p:sldId id="301" r:id="rId9"/>
    <p:sldId id="302" r:id="rId10"/>
    <p:sldId id="303" r:id="rId11"/>
    <p:sldId id="304" r:id="rId12"/>
    <p:sldId id="305" r:id="rId13"/>
    <p:sldId id="306" r:id="rId14"/>
    <p:sldId id="307" r:id="rId15"/>
    <p:sldId id="308" r:id="rId16"/>
    <p:sldId id="309" r:id="rId17"/>
    <p:sldId id="310" r:id="rId18"/>
    <p:sldId id="311" r:id="rId19"/>
    <p:sldId id="312" r:id="rId20"/>
    <p:sldId id="313" r:id="rId21"/>
    <p:sldId id="314" r:id="rId22"/>
    <p:sldId id="315" r:id="rId23"/>
    <p:sldId id="316" r:id="rId24"/>
    <p:sldId id="317" r:id="rId25"/>
    <p:sldId id="318" r:id="rId26"/>
    <p:sldId id="320" r:id="rId27"/>
    <p:sldId id="321"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5620"/>
    <p:restoredTop sz="94660"/>
  </p:normalViewPr>
  <p:slideViewPr>
    <p:cSldViewPr>
      <p:cViewPr varScale="1">
        <p:scale>
          <a:sx n="68" d="100"/>
          <a:sy n="68" d="100"/>
        </p:scale>
        <p:origin x="-121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831F7FC-025C-4507-9949-E51A7F9CBC0A}" type="datetimeFigureOut">
              <a:rPr lang="ru-RU" smtClean="0"/>
              <a:pPr/>
              <a:t>30.07.2019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82FB0A7-B17D-406D-BA53-330F88940F36}"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831F7FC-025C-4507-9949-E51A7F9CBC0A}" type="datetimeFigureOut">
              <a:rPr lang="ru-RU" smtClean="0"/>
              <a:pPr/>
              <a:t>30.07.2019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82FB0A7-B17D-406D-BA53-330F88940F3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831F7FC-025C-4507-9949-E51A7F9CBC0A}" type="datetimeFigureOut">
              <a:rPr lang="ru-RU" smtClean="0"/>
              <a:pPr/>
              <a:t>30.07.2019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82FB0A7-B17D-406D-BA53-330F88940F3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831F7FC-025C-4507-9949-E51A7F9CBC0A}" type="datetimeFigureOut">
              <a:rPr lang="ru-RU" smtClean="0"/>
              <a:pPr/>
              <a:t>30.07.2019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82FB0A7-B17D-406D-BA53-330F88940F36}"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831F7FC-025C-4507-9949-E51A7F9CBC0A}" type="datetimeFigureOut">
              <a:rPr lang="ru-RU" smtClean="0"/>
              <a:pPr/>
              <a:t>30.07.2019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82FB0A7-B17D-406D-BA53-330F88940F36}"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831F7FC-025C-4507-9949-E51A7F9CBC0A}" type="datetimeFigureOut">
              <a:rPr lang="ru-RU" smtClean="0"/>
              <a:pPr/>
              <a:t>30.07.2019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82FB0A7-B17D-406D-BA53-330F88940F36}"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831F7FC-025C-4507-9949-E51A7F9CBC0A}" type="datetimeFigureOut">
              <a:rPr lang="ru-RU" smtClean="0"/>
              <a:pPr/>
              <a:t>30.07.2019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82FB0A7-B17D-406D-BA53-330F88940F36}"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831F7FC-025C-4507-9949-E51A7F9CBC0A}" type="datetimeFigureOut">
              <a:rPr lang="ru-RU" smtClean="0"/>
              <a:pPr/>
              <a:t>30.07.2019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82FB0A7-B17D-406D-BA53-330F88940F3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831F7FC-025C-4507-9949-E51A7F9CBC0A}" type="datetimeFigureOut">
              <a:rPr lang="ru-RU" smtClean="0"/>
              <a:pPr/>
              <a:t>30.07.2019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82FB0A7-B17D-406D-BA53-330F88940F3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831F7FC-025C-4507-9949-E51A7F9CBC0A}" type="datetimeFigureOut">
              <a:rPr lang="ru-RU" smtClean="0"/>
              <a:pPr/>
              <a:t>30.07.2019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82FB0A7-B17D-406D-BA53-330F88940F36}"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831F7FC-025C-4507-9949-E51A7F9CBC0A}" type="datetimeFigureOut">
              <a:rPr lang="ru-RU" smtClean="0"/>
              <a:pPr/>
              <a:t>30.07.2019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82FB0A7-B17D-406D-BA53-330F88940F36}"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31F7FC-025C-4507-9949-E51A7F9CBC0A}" type="datetimeFigureOut">
              <a:rPr lang="ru-RU" smtClean="0"/>
              <a:pPr/>
              <a:t>30.07.2019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2FB0A7-B17D-406D-BA53-330F88940F3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28846-drawing-daytime-service-close_up-light-1920x1080.jpg"/>
          <p:cNvPicPr>
            <a:picLocks noChangeAspect="1"/>
          </p:cNvPicPr>
          <p:nvPr/>
        </p:nvPicPr>
        <p:blipFill>
          <a:blip r:embed="rId2"/>
          <a:stretch>
            <a:fillRect/>
          </a:stretch>
        </p:blipFill>
        <p:spPr>
          <a:xfrm>
            <a:off x="0" y="0"/>
            <a:ext cx="9144000" cy="6858000"/>
          </a:xfrm>
          <a:prstGeom prst="rect">
            <a:avLst/>
          </a:prstGeom>
        </p:spPr>
      </p:pic>
      <p:pic>
        <p:nvPicPr>
          <p:cNvPr id="5" name="Picture 2" descr="C:\Users\User\Documents\Стоп-кадр\IMG_20190416_101650.jpg"/>
          <p:cNvPicPr>
            <a:picLocks noChangeAspect="1" noChangeArrowheads="1"/>
          </p:cNvPicPr>
          <p:nvPr/>
        </p:nvPicPr>
        <p:blipFill>
          <a:blip r:embed="rId3" cstate="print">
            <a:lum/>
          </a:blip>
          <a:srcRect/>
          <a:stretch>
            <a:fillRect/>
          </a:stretch>
        </p:blipFill>
        <p:spPr bwMode="auto">
          <a:xfrm>
            <a:off x="1643042" y="1357298"/>
            <a:ext cx="5793755" cy="3929090"/>
          </a:xfrm>
          <a:prstGeom prst="rect">
            <a:avLst/>
          </a:prstGeom>
          <a:noFill/>
          <a:ln w="38100">
            <a:solidFill>
              <a:schemeClr val="accent1">
                <a:lumMod val="50000"/>
              </a:schemeClr>
            </a:solidFill>
          </a:ln>
        </p:spPr>
      </p:pic>
      <p:sp>
        <p:nvSpPr>
          <p:cNvPr id="6" name="Прямоугольник 5"/>
          <p:cNvSpPr/>
          <p:nvPr/>
        </p:nvSpPr>
        <p:spPr>
          <a:xfrm>
            <a:off x="285720" y="285728"/>
            <a:ext cx="8429684" cy="1015663"/>
          </a:xfrm>
          <a:prstGeom prst="rect">
            <a:avLst/>
          </a:prstGeom>
        </p:spPr>
        <p:txBody>
          <a:bodyPr wrap="square">
            <a:spAutoFit/>
          </a:bodyPr>
          <a:lstStyle/>
          <a:p>
            <a:pPr algn="ctr"/>
            <a:r>
              <a:rPr lang="ru-RU" sz="2400" b="1" dirty="0" smtClean="0">
                <a:solidFill>
                  <a:schemeClr val="accent1">
                    <a:lumMod val="50000"/>
                  </a:schemeClr>
                </a:solidFill>
                <a:latin typeface="Georgia" pitchFamily="18" charset="0"/>
              </a:rPr>
              <a:t>Презентация </a:t>
            </a:r>
          </a:p>
          <a:p>
            <a:pPr algn="ctr"/>
            <a:r>
              <a:rPr lang="ru-RU" b="1" dirty="0" smtClean="0">
                <a:solidFill>
                  <a:schemeClr val="accent1">
                    <a:lumMod val="50000"/>
                  </a:schemeClr>
                </a:solidFill>
                <a:latin typeface="Georgia" pitchFamily="18" charset="0"/>
              </a:rPr>
              <a:t>по самообразованию воспитателя </a:t>
            </a:r>
            <a:r>
              <a:rPr lang="ru-RU" b="1" dirty="0" smtClean="0">
                <a:solidFill>
                  <a:schemeClr val="accent1">
                    <a:lumMod val="50000"/>
                  </a:schemeClr>
                </a:solidFill>
                <a:latin typeface="Georgia" pitchFamily="18" charset="0"/>
              </a:rPr>
              <a:t>группы детей с ЗПР</a:t>
            </a:r>
            <a:br>
              <a:rPr lang="ru-RU" b="1" dirty="0" smtClean="0">
                <a:solidFill>
                  <a:schemeClr val="accent1">
                    <a:lumMod val="50000"/>
                  </a:schemeClr>
                </a:solidFill>
                <a:latin typeface="Georgia" pitchFamily="18" charset="0"/>
              </a:rPr>
            </a:br>
            <a:r>
              <a:rPr lang="ru-RU" b="1" dirty="0" smtClean="0">
                <a:solidFill>
                  <a:schemeClr val="accent1">
                    <a:lumMod val="50000"/>
                  </a:schemeClr>
                </a:solidFill>
                <a:latin typeface="Georgia" pitchFamily="18" charset="0"/>
              </a:rPr>
              <a:t>Кирилловой Тамары Николаевны</a:t>
            </a:r>
            <a:endParaRPr lang="ru-RU" dirty="0">
              <a:solidFill>
                <a:schemeClr val="accent1">
                  <a:lumMod val="50000"/>
                </a:schemeClr>
              </a:solidFill>
              <a:latin typeface="Georgia" pitchFamily="18" charset="0"/>
            </a:endParaRPr>
          </a:p>
        </p:txBody>
      </p:sp>
      <p:sp>
        <p:nvSpPr>
          <p:cNvPr id="7" name="Прямоугольник 6"/>
          <p:cNvSpPr/>
          <p:nvPr/>
        </p:nvSpPr>
        <p:spPr>
          <a:xfrm>
            <a:off x="0" y="5429264"/>
            <a:ext cx="9144000" cy="1200329"/>
          </a:xfrm>
          <a:prstGeom prst="rect">
            <a:avLst/>
          </a:prstGeom>
        </p:spPr>
        <p:txBody>
          <a:bodyPr wrap="square">
            <a:spAutoFit/>
          </a:bodyPr>
          <a:lstStyle/>
          <a:p>
            <a:pPr lvl="0" algn="ctr" fontAlgn="base">
              <a:spcBef>
                <a:spcPct val="0"/>
              </a:spcBef>
              <a:spcAft>
                <a:spcPct val="0"/>
              </a:spcAft>
            </a:pPr>
            <a:r>
              <a:rPr lang="ru-RU" b="1" dirty="0" smtClean="0">
                <a:solidFill>
                  <a:schemeClr val="accent1">
                    <a:lumMod val="50000"/>
                  </a:schemeClr>
                </a:solidFill>
                <a:latin typeface="Times New Roman" pitchFamily="18" charset="0"/>
                <a:ea typeface="Calibri" pitchFamily="34" charset="0"/>
                <a:cs typeface="Times New Roman" pitchFamily="18" charset="0"/>
              </a:rPr>
              <a:t>Муниципальное бюджетное дошкольное образовательное учреждение</a:t>
            </a:r>
            <a:endParaRPr lang="ru-RU" b="1" dirty="0" smtClean="0">
              <a:solidFill>
                <a:schemeClr val="accent1">
                  <a:lumMod val="50000"/>
                </a:schemeClr>
              </a:solidFill>
              <a:latin typeface="Arial" pitchFamily="34" charset="0"/>
              <a:cs typeface="Arial" pitchFamily="34" charset="0"/>
            </a:endParaRPr>
          </a:p>
          <a:p>
            <a:pPr lvl="0" algn="ctr" eaLnBrk="0" fontAlgn="base" hangingPunct="0">
              <a:spcBef>
                <a:spcPct val="0"/>
              </a:spcBef>
              <a:spcAft>
                <a:spcPct val="0"/>
              </a:spcAft>
            </a:pPr>
            <a:r>
              <a:rPr lang="ru-RU" b="1" dirty="0" smtClean="0">
                <a:solidFill>
                  <a:schemeClr val="accent1">
                    <a:lumMod val="50000"/>
                  </a:schemeClr>
                </a:solidFill>
                <a:latin typeface="Times New Roman" pitchFamily="18" charset="0"/>
                <a:ea typeface="Calibri" pitchFamily="34" charset="0"/>
                <a:cs typeface="Times New Roman" pitchFamily="18" charset="0"/>
              </a:rPr>
              <a:t>                               детский сад комбинированного вида №</a:t>
            </a:r>
            <a:r>
              <a:rPr lang="ru-RU" b="1" dirty="0" smtClean="0">
                <a:solidFill>
                  <a:schemeClr val="accent1">
                    <a:lumMod val="50000"/>
                  </a:schemeClr>
                </a:solidFill>
                <a:latin typeface="Times New Roman" pitchFamily="18" charset="0"/>
                <a:ea typeface="Calibri" pitchFamily="34" charset="0"/>
                <a:cs typeface="Times New Roman" pitchFamily="18" charset="0"/>
              </a:rPr>
              <a:t>3 «Радуга»</a:t>
            </a:r>
          </a:p>
          <a:p>
            <a:pPr lvl="0" algn="ctr" eaLnBrk="0" fontAlgn="base" hangingPunct="0">
              <a:spcBef>
                <a:spcPct val="0"/>
              </a:spcBef>
              <a:spcAft>
                <a:spcPct val="0"/>
              </a:spcAft>
            </a:pPr>
            <a:r>
              <a:rPr lang="ru-RU" b="1" dirty="0" smtClean="0">
                <a:solidFill>
                  <a:schemeClr val="accent1">
                    <a:lumMod val="50000"/>
                  </a:schemeClr>
                </a:solidFill>
                <a:latin typeface="Times New Roman" pitchFamily="18" charset="0"/>
                <a:ea typeface="Calibri" pitchFamily="34" charset="0"/>
                <a:cs typeface="Times New Roman" pitchFamily="18" charset="0"/>
              </a:rPr>
              <a:t>2019 г.</a:t>
            </a:r>
          </a:p>
          <a:p>
            <a:pPr lvl="0" algn="ctr" eaLnBrk="0" fontAlgn="base" hangingPunct="0">
              <a:spcBef>
                <a:spcPct val="0"/>
              </a:spcBef>
              <a:spcAft>
                <a:spcPct val="0"/>
              </a:spcAft>
            </a:pPr>
            <a:r>
              <a:rPr lang="ru-RU" b="1" dirty="0" smtClean="0">
                <a:solidFill>
                  <a:schemeClr val="accent1">
                    <a:lumMod val="50000"/>
                  </a:schemeClr>
                </a:solidFill>
                <a:latin typeface="Times New Roman" pitchFamily="18" charset="0"/>
                <a:ea typeface="Calibri" pitchFamily="34" charset="0"/>
                <a:cs typeface="Times New Roman" pitchFamily="18" charset="0"/>
              </a:rPr>
              <a:t> </a:t>
            </a:r>
            <a:r>
              <a:rPr lang="ru-RU" b="1" dirty="0" smtClean="0">
                <a:solidFill>
                  <a:schemeClr val="accent1">
                    <a:lumMod val="50000"/>
                  </a:schemeClr>
                </a:solidFill>
                <a:latin typeface="Times New Roman" pitchFamily="18" charset="0"/>
                <a:ea typeface="Calibri" pitchFamily="34" charset="0"/>
                <a:cs typeface="Times New Roman" pitchFamily="18" charset="0"/>
              </a:rPr>
              <a:t>г. Данков</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28846-drawing-daytime-service-close_up-light-1920x1080.jpg"/>
          <p:cNvPicPr>
            <a:picLocks noChangeAspect="1"/>
          </p:cNvPicPr>
          <p:nvPr/>
        </p:nvPicPr>
        <p:blipFill>
          <a:blip r:embed="rId2"/>
          <a:stretch>
            <a:fillRect/>
          </a:stretch>
        </p:blipFill>
        <p:spPr>
          <a:xfrm>
            <a:off x="0" y="0"/>
            <a:ext cx="9144000" cy="6858000"/>
          </a:xfrm>
          <a:prstGeom prst="rect">
            <a:avLst/>
          </a:prstGeom>
        </p:spPr>
      </p:pic>
      <p:sp>
        <p:nvSpPr>
          <p:cNvPr id="7" name="Прямоугольник 6"/>
          <p:cNvSpPr/>
          <p:nvPr/>
        </p:nvSpPr>
        <p:spPr>
          <a:xfrm>
            <a:off x="285720" y="0"/>
            <a:ext cx="8572560" cy="1200329"/>
          </a:xfrm>
          <a:prstGeom prst="rect">
            <a:avLst/>
          </a:prstGeom>
        </p:spPr>
        <p:txBody>
          <a:bodyPr wrap="square">
            <a:spAutoFit/>
          </a:bodyPr>
          <a:lstStyle/>
          <a:p>
            <a:pPr algn="ctr"/>
            <a:r>
              <a:rPr lang="ru-RU" sz="2400" b="1" dirty="0" smtClean="0">
                <a:solidFill>
                  <a:schemeClr val="accent1">
                    <a:lumMod val="50000"/>
                  </a:schemeClr>
                </a:solidFill>
                <a:latin typeface="Georgia" pitchFamily="18" charset="0"/>
              </a:rPr>
              <a:t>Влияние словесных игр (считалочки, скороговорки, </a:t>
            </a:r>
            <a:r>
              <a:rPr lang="ru-RU" sz="2400" b="1" dirty="0" err="1" smtClean="0">
                <a:solidFill>
                  <a:schemeClr val="accent1">
                    <a:lumMod val="50000"/>
                  </a:schemeClr>
                </a:solidFill>
                <a:latin typeface="Georgia" pitchFamily="18" charset="0"/>
              </a:rPr>
              <a:t>потешки</a:t>
            </a:r>
            <a:r>
              <a:rPr lang="ru-RU" sz="2400" b="1" dirty="0" smtClean="0">
                <a:solidFill>
                  <a:schemeClr val="accent1">
                    <a:lumMod val="50000"/>
                  </a:schemeClr>
                </a:solidFill>
                <a:latin typeface="Georgia" pitchFamily="18" charset="0"/>
              </a:rPr>
              <a:t>) на умственное развитие детей с ЗПР.</a:t>
            </a:r>
            <a:endParaRPr lang="ru-RU" sz="2400" dirty="0">
              <a:solidFill>
                <a:schemeClr val="accent1">
                  <a:lumMod val="50000"/>
                </a:schemeClr>
              </a:solidFill>
              <a:latin typeface="Georgia" pitchFamily="18" charset="0"/>
            </a:endParaRPr>
          </a:p>
        </p:txBody>
      </p:sp>
      <p:pic>
        <p:nvPicPr>
          <p:cNvPr id="8" name="Picture 2"/>
          <p:cNvPicPr>
            <a:picLocks noChangeAspect="1" noChangeArrowheads="1"/>
          </p:cNvPicPr>
          <p:nvPr/>
        </p:nvPicPr>
        <p:blipFill>
          <a:blip r:embed="rId3" cstate="print"/>
          <a:srcRect/>
          <a:stretch>
            <a:fillRect/>
          </a:stretch>
        </p:blipFill>
        <p:spPr bwMode="auto">
          <a:xfrm>
            <a:off x="4643438" y="1357298"/>
            <a:ext cx="3913003" cy="5217338"/>
          </a:xfrm>
          <a:prstGeom prst="rect">
            <a:avLst/>
          </a:prstGeom>
          <a:noFill/>
          <a:ln w="38100">
            <a:solidFill>
              <a:schemeClr val="accent1">
                <a:lumMod val="50000"/>
              </a:schemeClr>
            </a:solidFill>
            <a:miter lim="800000"/>
            <a:headEnd/>
            <a:tailEnd/>
          </a:ln>
          <a:effectLst/>
        </p:spPr>
      </p:pic>
      <p:sp>
        <p:nvSpPr>
          <p:cNvPr id="9" name="Прямоугольник 8"/>
          <p:cNvSpPr/>
          <p:nvPr/>
        </p:nvSpPr>
        <p:spPr>
          <a:xfrm>
            <a:off x="500034" y="1714488"/>
            <a:ext cx="3357586" cy="3970318"/>
          </a:xfrm>
          <a:prstGeom prst="rect">
            <a:avLst/>
          </a:prstGeom>
        </p:spPr>
        <p:txBody>
          <a:bodyPr wrap="square">
            <a:spAutoFit/>
          </a:bodyPr>
          <a:lstStyle/>
          <a:p>
            <a:pPr>
              <a:buNone/>
            </a:pPr>
            <a:r>
              <a:rPr lang="ru-RU" b="1" dirty="0" smtClean="0">
                <a:solidFill>
                  <a:schemeClr val="accent1">
                    <a:lumMod val="50000"/>
                  </a:schemeClr>
                </a:solidFill>
                <a:latin typeface="Georgia" pitchFamily="18" charset="0"/>
              </a:rPr>
              <a:t>       В </a:t>
            </a:r>
            <a:r>
              <a:rPr lang="ru-RU" b="1" dirty="0" smtClean="0">
                <a:solidFill>
                  <a:schemeClr val="accent1">
                    <a:lumMod val="50000"/>
                  </a:schemeClr>
                </a:solidFill>
                <a:latin typeface="Georgia" pitchFamily="18" charset="0"/>
              </a:rPr>
              <a:t>словесных играх  ребенок учится описывать предметы, отгадывать по описанию, по признакам сходства и различия, группировать предметы по различным свойствам, признакам, находить алогизмы в суждениях, самому придумывать рассказы с включением "небылиц" и так далее.</a:t>
            </a:r>
            <a:endParaRPr lang="ru-RU" b="1" dirty="0">
              <a:solidFill>
                <a:schemeClr val="accent1">
                  <a:lumMod val="50000"/>
                </a:schemeClr>
              </a:solidFill>
              <a:latin typeface="Georgia"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28846-drawing-daytime-service-close_up-light-1920x1080.jpg"/>
          <p:cNvPicPr>
            <a:picLocks noChangeAspect="1"/>
          </p:cNvPicPr>
          <p:nvPr/>
        </p:nvPicPr>
        <p:blipFill>
          <a:blip r:embed="rId2"/>
          <a:stretch>
            <a:fillRect/>
          </a:stretch>
        </p:blipFill>
        <p:spPr>
          <a:xfrm>
            <a:off x="0" y="0"/>
            <a:ext cx="9144000" cy="6858000"/>
          </a:xfrm>
          <a:prstGeom prst="rect">
            <a:avLst/>
          </a:prstGeom>
        </p:spPr>
      </p:pic>
      <p:sp>
        <p:nvSpPr>
          <p:cNvPr id="3" name="Прямоугольник 2"/>
          <p:cNvSpPr/>
          <p:nvPr/>
        </p:nvSpPr>
        <p:spPr>
          <a:xfrm>
            <a:off x="0" y="0"/>
            <a:ext cx="9144000" cy="1200329"/>
          </a:xfrm>
          <a:prstGeom prst="rect">
            <a:avLst/>
          </a:prstGeom>
        </p:spPr>
        <p:txBody>
          <a:bodyPr wrap="square">
            <a:spAutoFit/>
          </a:bodyPr>
          <a:lstStyle/>
          <a:p>
            <a:pPr algn="ctr"/>
            <a:r>
              <a:rPr lang="ru-RU" sz="2400" b="1" dirty="0" smtClean="0">
                <a:solidFill>
                  <a:schemeClr val="accent1">
                    <a:lumMod val="50000"/>
                  </a:schemeClr>
                </a:solidFill>
                <a:latin typeface="Georgia" pitchFamily="18" charset="0"/>
              </a:rPr>
              <a:t>Влияние творческих игр (картинки, творческие наборы, сюжетно-ролевые, игры с конструктором) на умственное развитие детей с ЗПР.</a:t>
            </a:r>
            <a:endParaRPr lang="ru-RU" sz="2400" dirty="0">
              <a:solidFill>
                <a:schemeClr val="accent1">
                  <a:lumMod val="50000"/>
                </a:schemeClr>
              </a:solidFill>
              <a:latin typeface="Georgia" pitchFamily="18" charset="0"/>
            </a:endParaRPr>
          </a:p>
        </p:txBody>
      </p:sp>
      <p:pic>
        <p:nvPicPr>
          <p:cNvPr id="5" name="Picture 2"/>
          <p:cNvPicPr>
            <a:picLocks noChangeAspect="1" noChangeArrowheads="1"/>
          </p:cNvPicPr>
          <p:nvPr/>
        </p:nvPicPr>
        <p:blipFill>
          <a:blip r:embed="rId3" cstate="print"/>
          <a:srcRect/>
          <a:stretch>
            <a:fillRect/>
          </a:stretch>
        </p:blipFill>
        <p:spPr bwMode="auto">
          <a:xfrm>
            <a:off x="4572000" y="1323144"/>
            <a:ext cx="4000528" cy="5334038"/>
          </a:xfrm>
          <a:prstGeom prst="rect">
            <a:avLst/>
          </a:prstGeom>
          <a:noFill/>
          <a:ln w="38100">
            <a:solidFill>
              <a:schemeClr val="accent1">
                <a:lumMod val="50000"/>
              </a:schemeClr>
            </a:solidFill>
            <a:miter lim="800000"/>
            <a:headEnd/>
            <a:tailEnd/>
          </a:ln>
          <a:effectLst/>
        </p:spPr>
      </p:pic>
      <p:sp>
        <p:nvSpPr>
          <p:cNvPr id="6" name="Прямоугольник 5"/>
          <p:cNvSpPr/>
          <p:nvPr/>
        </p:nvSpPr>
        <p:spPr>
          <a:xfrm>
            <a:off x="357158" y="1500174"/>
            <a:ext cx="3786214" cy="5078313"/>
          </a:xfrm>
          <a:prstGeom prst="rect">
            <a:avLst/>
          </a:prstGeom>
        </p:spPr>
        <p:txBody>
          <a:bodyPr wrap="square">
            <a:spAutoFit/>
          </a:bodyPr>
          <a:lstStyle/>
          <a:p>
            <a:pPr>
              <a:buNone/>
            </a:pPr>
            <a:r>
              <a:rPr lang="ru-RU" b="1" dirty="0" smtClean="0">
                <a:solidFill>
                  <a:schemeClr val="accent1">
                    <a:lumMod val="50000"/>
                  </a:schemeClr>
                </a:solidFill>
                <a:latin typeface="Georgia" pitchFamily="18" charset="0"/>
              </a:rPr>
              <a:t>      К </a:t>
            </a:r>
            <a:r>
              <a:rPr lang="ru-RU" b="1" dirty="0" smtClean="0">
                <a:solidFill>
                  <a:schemeClr val="accent1">
                    <a:lumMod val="50000"/>
                  </a:schemeClr>
                </a:solidFill>
                <a:latin typeface="Georgia" pitchFamily="18" charset="0"/>
              </a:rPr>
              <a:t>категории данного вида деятельности относятся сюжетно-ролевые игры, театрализованные, конструктивно-строительные и дидактические. Участие в них стимулирует ребенка проявлять смекалку, раскрывать свои таланты, искать пути правильного решения, выбирать из нескольких вариантов один, самый верный. В творческих играх отображаются впечатления детей об окружающей жизни .</a:t>
            </a:r>
            <a:endParaRPr lang="ru-RU" b="1" dirty="0">
              <a:solidFill>
                <a:schemeClr val="accent1">
                  <a:lumMod val="50000"/>
                </a:schemeClr>
              </a:solidFill>
              <a:latin typeface="Georgia"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28846-drawing-daytime-service-close_up-light-1920x1080.jpg"/>
          <p:cNvPicPr>
            <a:picLocks noChangeAspect="1"/>
          </p:cNvPicPr>
          <p:nvPr/>
        </p:nvPicPr>
        <p:blipFill>
          <a:blip r:embed="rId2"/>
          <a:stretch>
            <a:fillRect/>
          </a:stretch>
        </p:blipFill>
        <p:spPr>
          <a:xfrm>
            <a:off x="0" y="0"/>
            <a:ext cx="9144000" cy="6858000"/>
          </a:xfrm>
          <a:prstGeom prst="rect">
            <a:avLst/>
          </a:prstGeom>
        </p:spPr>
      </p:pic>
      <p:sp>
        <p:nvSpPr>
          <p:cNvPr id="3" name="Прямоугольник 2"/>
          <p:cNvSpPr/>
          <p:nvPr/>
        </p:nvSpPr>
        <p:spPr>
          <a:xfrm>
            <a:off x="2469502" y="357166"/>
            <a:ext cx="4204997" cy="461665"/>
          </a:xfrm>
          <a:prstGeom prst="rect">
            <a:avLst/>
          </a:prstGeom>
        </p:spPr>
        <p:txBody>
          <a:bodyPr wrap="none">
            <a:spAutoFit/>
          </a:bodyPr>
          <a:lstStyle/>
          <a:p>
            <a:r>
              <a:rPr lang="ru-RU" sz="2400" b="1" dirty="0" smtClean="0">
                <a:solidFill>
                  <a:schemeClr val="accent1">
                    <a:lumMod val="50000"/>
                  </a:schemeClr>
                </a:solidFill>
                <a:latin typeface="Georgia" pitchFamily="18" charset="0"/>
              </a:rPr>
              <a:t>Сюжетно-ролевые игры</a:t>
            </a:r>
            <a:endParaRPr lang="ru-RU" sz="2400" dirty="0">
              <a:solidFill>
                <a:schemeClr val="accent1">
                  <a:lumMod val="50000"/>
                </a:schemeClr>
              </a:solidFill>
              <a:latin typeface="Georgia" pitchFamily="18" charset="0"/>
            </a:endParaRPr>
          </a:p>
        </p:txBody>
      </p:sp>
      <p:pic>
        <p:nvPicPr>
          <p:cNvPr id="5" name="Picture 2" descr="G:\развлечение  мы играем в космонавтов\IMG_20190416_101356.jpg"/>
          <p:cNvPicPr>
            <a:picLocks noChangeAspect="1" noChangeArrowheads="1"/>
          </p:cNvPicPr>
          <p:nvPr/>
        </p:nvPicPr>
        <p:blipFill>
          <a:blip r:embed="rId3" cstate="print"/>
          <a:srcRect/>
          <a:stretch>
            <a:fillRect/>
          </a:stretch>
        </p:blipFill>
        <p:spPr bwMode="auto">
          <a:xfrm>
            <a:off x="3643306" y="2071678"/>
            <a:ext cx="5334037" cy="4000528"/>
          </a:xfrm>
          <a:prstGeom prst="rect">
            <a:avLst/>
          </a:prstGeom>
          <a:noFill/>
          <a:ln w="38100">
            <a:solidFill>
              <a:schemeClr val="accent1">
                <a:lumMod val="50000"/>
              </a:schemeClr>
            </a:solidFill>
          </a:ln>
        </p:spPr>
      </p:pic>
      <p:sp>
        <p:nvSpPr>
          <p:cNvPr id="6" name="Прямоугольник 5"/>
          <p:cNvSpPr/>
          <p:nvPr/>
        </p:nvSpPr>
        <p:spPr>
          <a:xfrm>
            <a:off x="285720" y="1000108"/>
            <a:ext cx="3214710" cy="5355312"/>
          </a:xfrm>
          <a:prstGeom prst="rect">
            <a:avLst/>
          </a:prstGeom>
        </p:spPr>
        <p:txBody>
          <a:bodyPr wrap="square">
            <a:spAutoFit/>
          </a:bodyPr>
          <a:lstStyle/>
          <a:p>
            <a:r>
              <a:rPr lang="ru-RU" b="1" dirty="0" smtClean="0">
                <a:solidFill>
                  <a:schemeClr val="accent2">
                    <a:lumMod val="75000"/>
                  </a:schemeClr>
                </a:solidFill>
                <a:latin typeface="Georgia" pitchFamily="18" charset="0"/>
              </a:rPr>
              <a:t>      </a:t>
            </a:r>
            <a:r>
              <a:rPr lang="ru-RU" b="1" dirty="0" smtClean="0">
                <a:solidFill>
                  <a:schemeClr val="accent1">
                    <a:lumMod val="50000"/>
                  </a:schemeClr>
                </a:solidFill>
                <a:latin typeface="Georgia" pitchFamily="18" charset="0"/>
              </a:rPr>
              <a:t>Принимая </a:t>
            </a:r>
            <a:r>
              <a:rPr lang="ru-RU" b="1" dirty="0" smtClean="0">
                <a:solidFill>
                  <a:schemeClr val="accent1">
                    <a:lumMod val="50000"/>
                  </a:schemeClr>
                </a:solidFill>
                <a:latin typeface="Georgia" pitchFamily="18" charset="0"/>
              </a:rPr>
              <a:t>участие в этом виде деятельности, дети учатся манипулировать предметами быта, применять их по назначению. Творческие сюжетно-ролевые игры предполагают наличие нескольких участников. Маленькие игроки развивают сюжет, спонтанно придумывают развитие событий, создают проблемы и тут же учатся искать компромиссы </a:t>
            </a:r>
            <a:r>
              <a:rPr lang="ru-RU" dirty="0" smtClean="0">
                <a:solidFill>
                  <a:schemeClr val="accent1">
                    <a:lumMod val="50000"/>
                  </a:schemeClr>
                </a:solidFill>
                <a:latin typeface="Georgia" pitchFamily="18" charset="0"/>
              </a:rPr>
              <a:t>.</a:t>
            </a:r>
            <a:endParaRPr lang="ru-RU" dirty="0">
              <a:solidFill>
                <a:schemeClr val="accent1">
                  <a:lumMod val="50000"/>
                </a:schemeClr>
              </a:solidFill>
              <a:latin typeface="Georgia"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28846-drawing-daytime-service-close_up-light-1920x1080.jpg"/>
          <p:cNvPicPr>
            <a:picLocks noChangeAspect="1"/>
          </p:cNvPicPr>
          <p:nvPr/>
        </p:nvPicPr>
        <p:blipFill>
          <a:blip r:embed="rId2"/>
          <a:stretch>
            <a:fillRect/>
          </a:stretch>
        </p:blipFill>
        <p:spPr>
          <a:xfrm>
            <a:off x="0" y="0"/>
            <a:ext cx="9144000" cy="6858000"/>
          </a:xfrm>
          <a:prstGeom prst="rect">
            <a:avLst/>
          </a:prstGeom>
        </p:spPr>
      </p:pic>
      <p:sp>
        <p:nvSpPr>
          <p:cNvPr id="3" name="Прямоугольник 2"/>
          <p:cNvSpPr/>
          <p:nvPr/>
        </p:nvSpPr>
        <p:spPr>
          <a:xfrm>
            <a:off x="2383741" y="142852"/>
            <a:ext cx="4376519" cy="461665"/>
          </a:xfrm>
          <a:prstGeom prst="rect">
            <a:avLst/>
          </a:prstGeom>
        </p:spPr>
        <p:txBody>
          <a:bodyPr wrap="none">
            <a:spAutoFit/>
          </a:bodyPr>
          <a:lstStyle/>
          <a:p>
            <a:r>
              <a:rPr lang="ru-RU" sz="2400" b="1" dirty="0" smtClean="0">
                <a:solidFill>
                  <a:schemeClr val="accent1">
                    <a:lumMod val="50000"/>
                  </a:schemeClr>
                </a:solidFill>
                <a:latin typeface="Georgia" pitchFamily="18" charset="0"/>
              </a:rPr>
              <a:t>Театрализованные игры </a:t>
            </a:r>
            <a:endParaRPr lang="ru-RU" sz="2400" dirty="0">
              <a:solidFill>
                <a:schemeClr val="accent1">
                  <a:lumMod val="50000"/>
                </a:schemeClr>
              </a:solidFill>
              <a:latin typeface="Georgia" pitchFamily="18" charset="0"/>
            </a:endParaRPr>
          </a:p>
        </p:txBody>
      </p:sp>
      <p:pic>
        <p:nvPicPr>
          <p:cNvPr id="5" name="Picture 2"/>
          <p:cNvPicPr>
            <a:picLocks noChangeAspect="1" noChangeArrowheads="1"/>
          </p:cNvPicPr>
          <p:nvPr/>
        </p:nvPicPr>
        <p:blipFill>
          <a:blip r:embed="rId3" cstate="print"/>
          <a:srcRect/>
          <a:stretch>
            <a:fillRect/>
          </a:stretch>
        </p:blipFill>
        <p:spPr bwMode="auto">
          <a:xfrm>
            <a:off x="5072066" y="1142984"/>
            <a:ext cx="3769521" cy="5026029"/>
          </a:xfrm>
          <a:prstGeom prst="rect">
            <a:avLst/>
          </a:prstGeom>
          <a:noFill/>
          <a:ln w="38100">
            <a:solidFill>
              <a:schemeClr val="accent1">
                <a:lumMod val="50000"/>
              </a:schemeClr>
            </a:solidFill>
            <a:miter lim="800000"/>
            <a:headEnd/>
            <a:tailEnd/>
          </a:ln>
          <a:effectLst/>
        </p:spPr>
      </p:pic>
      <p:sp>
        <p:nvSpPr>
          <p:cNvPr id="6" name="Прямоугольник 5"/>
          <p:cNvSpPr/>
          <p:nvPr/>
        </p:nvSpPr>
        <p:spPr>
          <a:xfrm>
            <a:off x="285720" y="671691"/>
            <a:ext cx="4500594" cy="6186309"/>
          </a:xfrm>
          <a:prstGeom prst="rect">
            <a:avLst/>
          </a:prstGeom>
        </p:spPr>
        <p:txBody>
          <a:bodyPr wrap="square">
            <a:spAutoFit/>
          </a:bodyPr>
          <a:lstStyle/>
          <a:p>
            <a:r>
              <a:rPr lang="ru-RU" b="1" dirty="0" smtClean="0">
                <a:solidFill>
                  <a:schemeClr val="accent2">
                    <a:lumMod val="75000"/>
                  </a:schemeClr>
                </a:solidFill>
              </a:rPr>
              <a:t> </a:t>
            </a:r>
            <a:r>
              <a:rPr lang="ru-RU" b="1" dirty="0" smtClean="0">
                <a:solidFill>
                  <a:schemeClr val="accent2">
                    <a:lumMod val="75000"/>
                  </a:schemeClr>
                </a:solidFill>
              </a:rPr>
              <a:t>       </a:t>
            </a:r>
            <a:r>
              <a:rPr lang="ru-RU" b="1" dirty="0" smtClean="0">
                <a:solidFill>
                  <a:schemeClr val="accent1">
                    <a:lumMod val="50000"/>
                  </a:schemeClr>
                </a:solidFill>
                <a:latin typeface="Georgia" pitchFamily="18" charset="0"/>
              </a:rPr>
              <a:t>Данный </a:t>
            </a:r>
            <a:r>
              <a:rPr lang="ru-RU" b="1" dirty="0" smtClean="0">
                <a:solidFill>
                  <a:schemeClr val="accent1">
                    <a:lumMod val="50000"/>
                  </a:schemeClr>
                </a:solidFill>
                <a:latin typeface="Georgia" pitchFamily="18" charset="0"/>
              </a:rPr>
              <a:t>вид деятельности способствует развитию всех психологических процессов дошкольника: мышления, памяти, воображения, внимания. Участие в играх-драматизациях у малыша воспитывает такие личностные качества, как отзывчивость, самостоятельность, инициативность, эмоциональность. Кроха учится понимать настроение героя и передавать его, осваивает способы внешнего выражения чувств при помощи мимики и голоса. Творческие игры детей дошкольного возраста театрализованной направленности объединяют малышей общей идеей, мотивируют их дружно взаимодействовать в коллективе. </a:t>
            </a:r>
            <a:endParaRPr lang="ru-RU" dirty="0">
              <a:solidFill>
                <a:schemeClr val="accent1">
                  <a:lumMod val="50000"/>
                </a:schemeClr>
              </a:solidFill>
              <a:latin typeface="Georgia"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28846-drawing-daytime-service-close_up-light-1920x1080.jpg"/>
          <p:cNvPicPr>
            <a:picLocks noChangeAspect="1"/>
          </p:cNvPicPr>
          <p:nvPr/>
        </p:nvPicPr>
        <p:blipFill>
          <a:blip r:embed="rId2"/>
          <a:stretch>
            <a:fillRect/>
          </a:stretch>
        </p:blipFill>
        <p:spPr>
          <a:xfrm>
            <a:off x="0" y="0"/>
            <a:ext cx="9144000" cy="6858000"/>
          </a:xfrm>
          <a:prstGeom prst="rect">
            <a:avLst/>
          </a:prstGeom>
        </p:spPr>
      </p:pic>
      <p:sp>
        <p:nvSpPr>
          <p:cNvPr id="3" name="Прямоугольник 2"/>
          <p:cNvSpPr/>
          <p:nvPr/>
        </p:nvSpPr>
        <p:spPr>
          <a:xfrm>
            <a:off x="357158" y="214290"/>
            <a:ext cx="8358246" cy="461665"/>
          </a:xfrm>
          <a:prstGeom prst="rect">
            <a:avLst/>
          </a:prstGeom>
        </p:spPr>
        <p:txBody>
          <a:bodyPr wrap="square">
            <a:spAutoFit/>
          </a:bodyPr>
          <a:lstStyle/>
          <a:p>
            <a:r>
              <a:rPr lang="ru-RU" sz="2400" b="1" dirty="0" smtClean="0">
                <a:solidFill>
                  <a:schemeClr val="accent1">
                    <a:lumMod val="50000"/>
                  </a:schemeClr>
                </a:solidFill>
                <a:latin typeface="Georgia" pitchFamily="18" charset="0"/>
              </a:rPr>
              <a:t>Играем </a:t>
            </a:r>
            <a:r>
              <a:rPr lang="ru-RU" sz="2400" b="1" dirty="0" smtClean="0">
                <a:solidFill>
                  <a:schemeClr val="accent1">
                    <a:lumMod val="50000"/>
                  </a:schemeClr>
                </a:solidFill>
                <a:latin typeface="Georgia" pitchFamily="18" charset="0"/>
              </a:rPr>
              <a:t>спектакль  </a:t>
            </a:r>
            <a:r>
              <a:rPr lang="ru-RU" sz="2400" b="1" dirty="0" smtClean="0">
                <a:solidFill>
                  <a:schemeClr val="accent1">
                    <a:lumMod val="50000"/>
                  </a:schemeClr>
                </a:solidFill>
                <a:latin typeface="Georgia" pitchFamily="18" charset="0"/>
              </a:rPr>
              <a:t>по сказке «Гуси-лебеди»</a:t>
            </a:r>
            <a:endParaRPr lang="ru-RU" sz="2400" dirty="0">
              <a:solidFill>
                <a:schemeClr val="accent1">
                  <a:lumMod val="50000"/>
                </a:schemeClr>
              </a:solidFill>
              <a:latin typeface="Georgia" pitchFamily="18" charset="0"/>
            </a:endParaRPr>
          </a:p>
        </p:txBody>
      </p:sp>
      <p:pic>
        <p:nvPicPr>
          <p:cNvPr id="5" name="Picture 2"/>
          <p:cNvPicPr>
            <a:picLocks noChangeAspect="1" noChangeArrowheads="1"/>
          </p:cNvPicPr>
          <p:nvPr/>
        </p:nvPicPr>
        <p:blipFill>
          <a:blip r:embed="rId3" cstate="print"/>
          <a:stretch>
            <a:fillRect/>
          </a:stretch>
        </p:blipFill>
        <p:spPr bwMode="auto">
          <a:xfrm>
            <a:off x="382775" y="1071546"/>
            <a:ext cx="3790962" cy="5054617"/>
          </a:xfrm>
          <a:prstGeom prst="rect">
            <a:avLst/>
          </a:prstGeom>
          <a:noFill/>
          <a:ln w="38100">
            <a:solidFill>
              <a:schemeClr val="accent1">
                <a:lumMod val="50000"/>
              </a:schemeClr>
            </a:solidFill>
            <a:miter lim="800000"/>
            <a:headEnd/>
            <a:tailEnd/>
          </a:ln>
          <a:effectLst/>
        </p:spPr>
      </p:pic>
      <p:pic>
        <p:nvPicPr>
          <p:cNvPr id="6" name="Picture 3"/>
          <p:cNvPicPr>
            <a:picLocks noChangeAspect="1" noChangeArrowheads="1"/>
          </p:cNvPicPr>
          <p:nvPr/>
        </p:nvPicPr>
        <p:blipFill>
          <a:blip r:embed="rId4" cstate="print"/>
          <a:stretch>
            <a:fillRect/>
          </a:stretch>
        </p:blipFill>
        <p:spPr bwMode="auto">
          <a:xfrm>
            <a:off x="4857752" y="1071546"/>
            <a:ext cx="3737384" cy="4983179"/>
          </a:xfrm>
          <a:prstGeom prst="rect">
            <a:avLst/>
          </a:prstGeom>
          <a:noFill/>
          <a:ln w="38100">
            <a:solidFill>
              <a:schemeClr val="accent1">
                <a:lumMod val="50000"/>
              </a:schemeClr>
            </a:solid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28846-drawing-daytime-service-close_up-light-1920x1080.jpg"/>
          <p:cNvPicPr>
            <a:picLocks noChangeAspect="1"/>
          </p:cNvPicPr>
          <p:nvPr/>
        </p:nvPicPr>
        <p:blipFill>
          <a:blip r:embed="rId2"/>
          <a:stretch>
            <a:fillRect/>
          </a:stretch>
        </p:blipFill>
        <p:spPr>
          <a:xfrm>
            <a:off x="0" y="0"/>
            <a:ext cx="9144000" cy="6858000"/>
          </a:xfrm>
          <a:prstGeom prst="rect">
            <a:avLst/>
          </a:prstGeom>
        </p:spPr>
      </p:pic>
      <p:sp>
        <p:nvSpPr>
          <p:cNvPr id="3" name="Прямоугольник 2"/>
          <p:cNvSpPr/>
          <p:nvPr/>
        </p:nvSpPr>
        <p:spPr>
          <a:xfrm>
            <a:off x="500034" y="285728"/>
            <a:ext cx="8143932" cy="461665"/>
          </a:xfrm>
          <a:prstGeom prst="rect">
            <a:avLst/>
          </a:prstGeom>
        </p:spPr>
        <p:txBody>
          <a:bodyPr wrap="square">
            <a:spAutoFit/>
          </a:bodyPr>
          <a:lstStyle/>
          <a:p>
            <a:r>
              <a:rPr lang="ru-RU" sz="2400" b="1" dirty="0" smtClean="0">
                <a:solidFill>
                  <a:schemeClr val="accent2">
                    <a:lumMod val="75000"/>
                  </a:schemeClr>
                </a:solidFill>
                <a:latin typeface="Georgia" pitchFamily="18" charset="0"/>
              </a:rPr>
              <a:t>Второе </a:t>
            </a:r>
            <a:r>
              <a:rPr lang="ru-RU" sz="2400" b="1" dirty="0" smtClean="0">
                <a:solidFill>
                  <a:schemeClr val="accent2">
                    <a:lumMod val="75000"/>
                  </a:schemeClr>
                </a:solidFill>
                <a:latin typeface="Georgia" pitchFamily="18" charset="0"/>
              </a:rPr>
              <a:t>действие </a:t>
            </a:r>
            <a:r>
              <a:rPr lang="ru-RU" sz="2400" b="1" dirty="0" smtClean="0">
                <a:solidFill>
                  <a:schemeClr val="accent2">
                    <a:lumMod val="75000"/>
                  </a:schemeClr>
                </a:solidFill>
                <a:latin typeface="Georgia" pitchFamily="18" charset="0"/>
              </a:rPr>
              <a:t>спектакля  </a:t>
            </a:r>
            <a:r>
              <a:rPr lang="ru-RU" sz="2400" b="1" dirty="0" smtClean="0">
                <a:solidFill>
                  <a:schemeClr val="accent2">
                    <a:lumMod val="75000"/>
                  </a:schemeClr>
                </a:solidFill>
                <a:latin typeface="Georgia" pitchFamily="18" charset="0"/>
              </a:rPr>
              <a:t>«Гуси-лебеди»</a:t>
            </a:r>
            <a:endParaRPr lang="ru-RU" sz="2400" dirty="0">
              <a:latin typeface="Georgia" pitchFamily="18" charset="0"/>
            </a:endParaRPr>
          </a:p>
        </p:txBody>
      </p:sp>
      <p:pic>
        <p:nvPicPr>
          <p:cNvPr id="5" name="Picture 2"/>
          <p:cNvPicPr>
            <a:picLocks noChangeAspect="1" noChangeArrowheads="1"/>
          </p:cNvPicPr>
          <p:nvPr/>
        </p:nvPicPr>
        <p:blipFill>
          <a:blip r:embed="rId3" cstate="print"/>
          <a:stretch>
            <a:fillRect/>
          </a:stretch>
        </p:blipFill>
        <p:spPr bwMode="auto">
          <a:xfrm>
            <a:off x="779264" y="1600200"/>
            <a:ext cx="3394472" cy="4525963"/>
          </a:xfrm>
          <a:prstGeom prst="rect">
            <a:avLst/>
          </a:prstGeom>
          <a:noFill/>
          <a:ln w="9525">
            <a:noFill/>
            <a:miter lim="800000"/>
            <a:headEnd/>
            <a:tailEnd/>
          </a:ln>
          <a:effectLst/>
        </p:spPr>
      </p:pic>
      <p:pic>
        <p:nvPicPr>
          <p:cNvPr id="6" name="Picture 3"/>
          <p:cNvPicPr>
            <a:picLocks noChangeAspect="1" noChangeArrowheads="1"/>
          </p:cNvPicPr>
          <p:nvPr/>
        </p:nvPicPr>
        <p:blipFill>
          <a:blip r:embed="rId4" cstate="print"/>
          <a:stretch>
            <a:fillRect/>
          </a:stretch>
        </p:blipFill>
        <p:spPr bwMode="auto">
          <a:xfrm>
            <a:off x="4970264" y="1600200"/>
            <a:ext cx="3394472"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28846-drawing-daytime-service-close_up-light-1920x1080.jpg"/>
          <p:cNvPicPr>
            <a:picLocks noChangeAspect="1"/>
          </p:cNvPicPr>
          <p:nvPr/>
        </p:nvPicPr>
        <p:blipFill>
          <a:blip r:embed="rId2"/>
          <a:stretch>
            <a:fillRect/>
          </a:stretch>
        </p:blipFill>
        <p:spPr>
          <a:xfrm>
            <a:off x="0" y="0"/>
            <a:ext cx="9144000" cy="6858000"/>
          </a:xfrm>
          <a:prstGeom prst="rect">
            <a:avLst/>
          </a:prstGeom>
        </p:spPr>
      </p:pic>
      <p:sp>
        <p:nvSpPr>
          <p:cNvPr id="3" name="Прямоугольник 2"/>
          <p:cNvSpPr/>
          <p:nvPr/>
        </p:nvSpPr>
        <p:spPr>
          <a:xfrm>
            <a:off x="2021462" y="357166"/>
            <a:ext cx="5101076" cy="461665"/>
          </a:xfrm>
          <a:prstGeom prst="rect">
            <a:avLst/>
          </a:prstGeom>
        </p:spPr>
        <p:txBody>
          <a:bodyPr wrap="none">
            <a:spAutoFit/>
          </a:bodyPr>
          <a:lstStyle/>
          <a:p>
            <a:r>
              <a:rPr lang="ru-RU" sz="2400" b="1" dirty="0" smtClean="0">
                <a:solidFill>
                  <a:schemeClr val="accent1">
                    <a:lumMod val="50000"/>
                  </a:schemeClr>
                </a:solidFill>
                <a:latin typeface="Georgia" pitchFamily="18" charset="0"/>
              </a:rPr>
              <a:t>Счастливый конец спектакля</a:t>
            </a:r>
            <a:endParaRPr lang="ru-RU" sz="2400" dirty="0">
              <a:solidFill>
                <a:schemeClr val="accent1">
                  <a:lumMod val="50000"/>
                </a:schemeClr>
              </a:solidFill>
              <a:latin typeface="Georgia" pitchFamily="18" charset="0"/>
            </a:endParaRPr>
          </a:p>
        </p:txBody>
      </p:sp>
      <p:pic>
        <p:nvPicPr>
          <p:cNvPr id="6" name="Picture 2"/>
          <p:cNvPicPr>
            <a:picLocks noChangeAspect="1" noChangeArrowheads="1"/>
          </p:cNvPicPr>
          <p:nvPr/>
        </p:nvPicPr>
        <p:blipFill>
          <a:blip r:embed="rId3" cstate="print"/>
          <a:srcRect/>
          <a:stretch>
            <a:fillRect/>
          </a:stretch>
        </p:blipFill>
        <p:spPr bwMode="auto">
          <a:xfrm>
            <a:off x="779264" y="1600200"/>
            <a:ext cx="3394472" cy="4525963"/>
          </a:xfrm>
          <a:prstGeom prst="rect">
            <a:avLst/>
          </a:prstGeom>
          <a:noFill/>
          <a:ln w="38100">
            <a:solidFill>
              <a:schemeClr val="accent1">
                <a:lumMod val="50000"/>
              </a:schemeClr>
            </a:solidFill>
            <a:miter lim="800000"/>
            <a:headEnd/>
            <a:tailEnd/>
          </a:ln>
          <a:effectLst/>
        </p:spPr>
      </p:pic>
      <p:pic>
        <p:nvPicPr>
          <p:cNvPr id="7" name="Picture 3"/>
          <p:cNvPicPr>
            <a:picLocks noChangeAspect="1" noChangeArrowheads="1"/>
          </p:cNvPicPr>
          <p:nvPr/>
        </p:nvPicPr>
        <p:blipFill>
          <a:blip r:embed="rId4" cstate="print"/>
          <a:srcRect/>
          <a:stretch>
            <a:fillRect/>
          </a:stretch>
        </p:blipFill>
        <p:spPr bwMode="auto">
          <a:xfrm>
            <a:off x="4970264" y="1600200"/>
            <a:ext cx="3394472" cy="4525963"/>
          </a:xfrm>
          <a:prstGeom prst="rect">
            <a:avLst/>
          </a:prstGeom>
          <a:noFill/>
          <a:ln w="38100">
            <a:solidFill>
              <a:schemeClr val="accent1">
                <a:lumMod val="50000"/>
              </a:schemeClr>
            </a:solid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28846-drawing-daytime-service-close_up-light-1920x1080.jpg"/>
          <p:cNvPicPr>
            <a:picLocks noChangeAspect="1"/>
          </p:cNvPicPr>
          <p:nvPr/>
        </p:nvPicPr>
        <p:blipFill>
          <a:blip r:embed="rId2"/>
          <a:stretch>
            <a:fillRect/>
          </a:stretch>
        </p:blipFill>
        <p:spPr>
          <a:xfrm>
            <a:off x="0" y="0"/>
            <a:ext cx="9144000" cy="6858000"/>
          </a:xfrm>
          <a:prstGeom prst="rect">
            <a:avLst/>
          </a:prstGeom>
        </p:spPr>
      </p:pic>
      <p:sp>
        <p:nvSpPr>
          <p:cNvPr id="3" name="Прямоугольник 2"/>
          <p:cNvSpPr/>
          <p:nvPr/>
        </p:nvSpPr>
        <p:spPr>
          <a:xfrm>
            <a:off x="285720" y="214290"/>
            <a:ext cx="8643998" cy="830997"/>
          </a:xfrm>
          <a:prstGeom prst="rect">
            <a:avLst/>
          </a:prstGeom>
        </p:spPr>
        <p:txBody>
          <a:bodyPr wrap="square">
            <a:spAutoFit/>
          </a:bodyPr>
          <a:lstStyle/>
          <a:p>
            <a:pPr algn="ctr"/>
            <a:r>
              <a:rPr lang="ru-RU" sz="2400" b="1" dirty="0" smtClean="0">
                <a:solidFill>
                  <a:schemeClr val="accent1">
                    <a:lumMod val="50000"/>
                  </a:schemeClr>
                </a:solidFill>
                <a:latin typeface="Georgia" pitchFamily="18" charset="0"/>
              </a:rPr>
              <a:t>Наш «Театр масок</a:t>
            </a:r>
            <a:r>
              <a:rPr lang="ru-RU" sz="2400" b="1" dirty="0" smtClean="0">
                <a:solidFill>
                  <a:schemeClr val="accent1">
                    <a:lumMod val="50000"/>
                  </a:schemeClr>
                </a:solidFill>
                <a:latin typeface="Georgia" pitchFamily="18" charset="0"/>
              </a:rPr>
              <a:t>»</a:t>
            </a:r>
          </a:p>
          <a:p>
            <a:pPr algn="ctr"/>
            <a:r>
              <a:rPr lang="ru-RU" sz="2400" b="1" dirty="0" smtClean="0">
                <a:solidFill>
                  <a:schemeClr val="accent1">
                    <a:lumMod val="50000"/>
                  </a:schemeClr>
                </a:solidFill>
                <a:latin typeface="Georgia" pitchFamily="18" charset="0"/>
              </a:rPr>
              <a:t> (</a:t>
            </a:r>
            <a:r>
              <a:rPr lang="ru-RU" sz="2400" b="1" dirty="0" smtClean="0">
                <a:solidFill>
                  <a:schemeClr val="accent1">
                    <a:lumMod val="50000"/>
                  </a:schemeClr>
                </a:solidFill>
                <a:latin typeface="Georgia" pitchFamily="18" charset="0"/>
              </a:rPr>
              <a:t>сказки «Теремок», «Красная шапочка»)</a:t>
            </a:r>
            <a:endParaRPr lang="ru-RU" sz="2400" dirty="0">
              <a:solidFill>
                <a:schemeClr val="accent1">
                  <a:lumMod val="50000"/>
                </a:schemeClr>
              </a:solidFill>
              <a:latin typeface="Georgia" pitchFamily="18" charset="0"/>
            </a:endParaRPr>
          </a:p>
        </p:txBody>
      </p:sp>
      <p:pic>
        <p:nvPicPr>
          <p:cNvPr id="5" name="Picture 2"/>
          <p:cNvPicPr>
            <a:picLocks noChangeAspect="1" noChangeArrowheads="1"/>
          </p:cNvPicPr>
          <p:nvPr/>
        </p:nvPicPr>
        <p:blipFill>
          <a:blip r:embed="rId3" cstate="print"/>
          <a:srcRect/>
          <a:stretch>
            <a:fillRect/>
          </a:stretch>
        </p:blipFill>
        <p:spPr bwMode="auto">
          <a:xfrm>
            <a:off x="326923" y="1571612"/>
            <a:ext cx="4168877" cy="4572032"/>
          </a:xfrm>
          <a:prstGeom prst="rect">
            <a:avLst/>
          </a:prstGeom>
          <a:noFill/>
          <a:ln w="38100">
            <a:solidFill>
              <a:schemeClr val="accent1">
                <a:lumMod val="50000"/>
              </a:schemeClr>
            </a:solidFill>
            <a:miter lim="800000"/>
            <a:headEnd/>
            <a:tailEnd/>
          </a:ln>
          <a:effectLst/>
        </p:spPr>
      </p:pic>
      <p:pic>
        <p:nvPicPr>
          <p:cNvPr id="6" name="Picture 3"/>
          <p:cNvPicPr>
            <a:picLocks noChangeAspect="1" noChangeArrowheads="1"/>
          </p:cNvPicPr>
          <p:nvPr/>
        </p:nvPicPr>
        <p:blipFill>
          <a:blip r:embed="rId4" cstate="print"/>
          <a:srcRect/>
          <a:stretch>
            <a:fillRect/>
          </a:stretch>
        </p:blipFill>
        <p:spPr bwMode="auto">
          <a:xfrm>
            <a:off x="4970264" y="1600200"/>
            <a:ext cx="3394472" cy="4525963"/>
          </a:xfrm>
          <a:prstGeom prst="rect">
            <a:avLst/>
          </a:prstGeom>
          <a:noFill/>
          <a:ln w="38100">
            <a:solidFill>
              <a:schemeClr val="accent1">
                <a:lumMod val="50000"/>
              </a:schemeClr>
            </a:solid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28846-drawing-daytime-service-close_up-light-1920x1080.jpg"/>
          <p:cNvPicPr>
            <a:picLocks noChangeAspect="1"/>
          </p:cNvPicPr>
          <p:nvPr/>
        </p:nvPicPr>
        <p:blipFill>
          <a:blip r:embed="rId2"/>
          <a:stretch>
            <a:fillRect/>
          </a:stretch>
        </p:blipFill>
        <p:spPr>
          <a:xfrm>
            <a:off x="0" y="0"/>
            <a:ext cx="9144000" cy="6858000"/>
          </a:xfrm>
          <a:prstGeom prst="rect">
            <a:avLst/>
          </a:prstGeom>
        </p:spPr>
      </p:pic>
      <p:sp>
        <p:nvSpPr>
          <p:cNvPr id="3" name="Прямоугольник 2"/>
          <p:cNvSpPr/>
          <p:nvPr/>
        </p:nvSpPr>
        <p:spPr>
          <a:xfrm>
            <a:off x="2499959" y="214290"/>
            <a:ext cx="4144083" cy="461665"/>
          </a:xfrm>
          <a:prstGeom prst="rect">
            <a:avLst/>
          </a:prstGeom>
        </p:spPr>
        <p:txBody>
          <a:bodyPr wrap="none">
            <a:spAutoFit/>
          </a:bodyPr>
          <a:lstStyle/>
          <a:p>
            <a:r>
              <a:rPr lang="ru-RU" sz="2400" b="1" dirty="0" smtClean="0">
                <a:solidFill>
                  <a:schemeClr val="accent1">
                    <a:lumMod val="50000"/>
                  </a:schemeClr>
                </a:solidFill>
                <a:latin typeface="Georgia" pitchFamily="18" charset="0"/>
              </a:rPr>
              <a:t>Маски к сказке «Репка»</a:t>
            </a:r>
            <a:endParaRPr lang="ru-RU" sz="2400" dirty="0">
              <a:solidFill>
                <a:schemeClr val="accent1">
                  <a:lumMod val="50000"/>
                </a:schemeClr>
              </a:solidFill>
              <a:latin typeface="Georgia" pitchFamily="18" charset="0"/>
            </a:endParaRPr>
          </a:p>
        </p:txBody>
      </p:sp>
      <p:pic>
        <p:nvPicPr>
          <p:cNvPr id="5" name="Picture 2"/>
          <p:cNvPicPr>
            <a:picLocks noChangeAspect="1" noChangeArrowheads="1"/>
          </p:cNvPicPr>
          <p:nvPr/>
        </p:nvPicPr>
        <p:blipFill>
          <a:blip r:embed="rId3" cstate="print"/>
          <a:srcRect/>
          <a:stretch>
            <a:fillRect/>
          </a:stretch>
        </p:blipFill>
        <p:spPr bwMode="auto">
          <a:xfrm rot="5400000">
            <a:off x="1961691" y="-461549"/>
            <a:ext cx="5077742" cy="8143932"/>
          </a:xfrm>
          <a:prstGeom prst="rect">
            <a:avLst/>
          </a:prstGeom>
          <a:noFill/>
          <a:ln w="38100">
            <a:solidFill>
              <a:schemeClr val="accent1">
                <a:lumMod val="50000"/>
              </a:schemeClr>
            </a:solid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28846-drawing-daytime-service-close_up-light-1920x1080.jpg"/>
          <p:cNvPicPr>
            <a:picLocks noChangeAspect="1"/>
          </p:cNvPicPr>
          <p:nvPr/>
        </p:nvPicPr>
        <p:blipFill>
          <a:blip r:embed="rId2"/>
          <a:stretch>
            <a:fillRect/>
          </a:stretch>
        </p:blipFill>
        <p:spPr>
          <a:xfrm>
            <a:off x="0" y="0"/>
            <a:ext cx="9144000" cy="6858000"/>
          </a:xfrm>
          <a:prstGeom prst="rect">
            <a:avLst/>
          </a:prstGeom>
        </p:spPr>
      </p:pic>
      <p:sp>
        <p:nvSpPr>
          <p:cNvPr id="3" name="Прямоугольник 2"/>
          <p:cNvSpPr/>
          <p:nvPr/>
        </p:nvSpPr>
        <p:spPr>
          <a:xfrm>
            <a:off x="1495677" y="214290"/>
            <a:ext cx="6152646" cy="461665"/>
          </a:xfrm>
          <a:prstGeom prst="rect">
            <a:avLst/>
          </a:prstGeom>
        </p:spPr>
        <p:txBody>
          <a:bodyPr wrap="none">
            <a:spAutoFit/>
          </a:bodyPr>
          <a:lstStyle/>
          <a:p>
            <a:r>
              <a:rPr lang="ru-RU" sz="2400" b="1" dirty="0" smtClean="0">
                <a:solidFill>
                  <a:schemeClr val="accent1">
                    <a:lumMod val="50000"/>
                  </a:schemeClr>
                </a:solidFill>
                <a:latin typeface="Georgia" pitchFamily="18" charset="0"/>
              </a:rPr>
              <a:t>Конструктивно-строительные игры</a:t>
            </a:r>
            <a:endParaRPr lang="ru-RU" sz="2400" dirty="0">
              <a:solidFill>
                <a:schemeClr val="accent1">
                  <a:lumMod val="50000"/>
                </a:schemeClr>
              </a:solidFill>
              <a:latin typeface="Georgia" pitchFamily="18" charset="0"/>
            </a:endParaRPr>
          </a:p>
        </p:txBody>
      </p:sp>
      <p:pic>
        <p:nvPicPr>
          <p:cNvPr id="5" name="Picture 2"/>
          <p:cNvPicPr>
            <a:picLocks noChangeAspect="1" noChangeArrowheads="1"/>
          </p:cNvPicPr>
          <p:nvPr/>
        </p:nvPicPr>
        <p:blipFill>
          <a:blip r:embed="rId3" cstate="print"/>
          <a:srcRect/>
          <a:stretch>
            <a:fillRect/>
          </a:stretch>
        </p:blipFill>
        <p:spPr bwMode="auto">
          <a:xfrm>
            <a:off x="4143372" y="1000108"/>
            <a:ext cx="4807857" cy="3571900"/>
          </a:xfrm>
          <a:prstGeom prst="rect">
            <a:avLst/>
          </a:prstGeom>
          <a:noFill/>
          <a:ln w="38100">
            <a:solidFill>
              <a:schemeClr val="accent1">
                <a:lumMod val="50000"/>
              </a:schemeClr>
            </a:solidFill>
            <a:miter lim="800000"/>
            <a:headEnd/>
            <a:tailEnd/>
          </a:ln>
          <a:effectLst/>
        </p:spPr>
      </p:pic>
      <p:sp>
        <p:nvSpPr>
          <p:cNvPr id="6" name="Прямоугольник 5"/>
          <p:cNvSpPr/>
          <p:nvPr/>
        </p:nvSpPr>
        <p:spPr>
          <a:xfrm>
            <a:off x="0" y="671691"/>
            <a:ext cx="4143372" cy="4247317"/>
          </a:xfrm>
          <a:prstGeom prst="rect">
            <a:avLst/>
          </a:prstGeom>
        </p:spPr>
        <p:txBody>
          <a:bodyPr wrap="square">
            <a:spAutoFit/>
          </a:bodyPr>
          <a:lstStyle/>
          <a:p>
            <a:pPr>
              <a:buNone/>
            </a:pPr>
            <a:r>
              <a:rPr lang="ru-RU" b="1" dirty="0" smtClean="0">
                <a:solidFill>
                  <a:schemeClr val="accent1">
                    <a:lumMod val="50000"/>
                  </a:schemeClr>
                </a:solidFill>
                <a:latin typeface="Georgia" pitchFamily="18" charset="0"/>
              </a:rPr>
              <a:t>      Эта </a:t>
            </a:r>
            <a:r>
              <a:rPr lang="ru-RU" b="1" dirty="0" smtClean="0">
                <a:solidFill>
                  <a:schemeClr val="accent1">
                    <a:lumMod val="50000"/>
                  </a:schemeClr>
                </a:solidFill>
                <a:latin typeface="Georgia" pitchFamily="18" charset="0"/>
              </a:rPr>
              <a:t>разновидность творческой игры формирует у ребенка умение ориентироваться в пространстве, устанавливать и соотносить величину и пропорции предметов (кубиков, цилиндров, кирпичиков, камешков), постигать простейшие законы физики. Участвуя в этом виде деятельности, малыш знакомится с профессией строителя, архитектора, дизайнера. </a:t>
            </a:r>
            <a:endParaRPr lang="ru-RU" b="1" dirty="0">
              <a:solidFill>
                <a:schemeClr val="accent1">
                  <a:lumMod val="50000"/>
                </a:schemeClr>
              </a:solidFill>
              <a:latin typeface="Georgia" pitchFamily="18" charset="0"/>
            </a:endParaRPr>
          </a:p>
        </p:txBody>
      </p:sp>
      <p:sp>
        <p:nvSpPr>
          <p:cNvPr id="7" name="Прямоугольник 6"/>
          <p:cNvSpPr/>
          <p:nvPr/>
        </p:nvSpPr>
        <p:spPr>
          <a:xfrm>
            <a:off x="0" y="4929198"/>
            <a:ext cx="8858280" cy="1754326"/>
          </a:xfrm>
          <a:prstGeom prst="rect">
            <a:avLst/>
          </a:prstGeom>
        </p:spPr>
        <p:txBody>
          <a:bodyPr wrap="square">
            <a:spAutoFit/>
          </a:bodyPr>
          <a:lstStyle/>
          <a:p>
            <a:pPr>
              <a:buNone/>
            </a:pPr>
            <a:r>
              <a:rPr lang="ru-RU" b="1" dirty="0" smtClean="0">
                <a:solidFill>
                  <a:schemeClr val="accent1">
                    <a:lumMod val="50000"/>
                  </a:schemeClr>
                </a:solidFill>
                <a:latin typeface="Georgia" pitchFamily="18" charset="0"/>
              </a:rPr>
              <a:t>     Такие </a:t>
            </a:r>
            <a:r>
              <a:rPr lang="ru-RU" b="1" dirty="0" smtClean="0">
                <a:solidFill>
                  <a:schemeClr val="accent1">
                    <a:lumMod val="50000"/>
                  </a:schemeClr>
                </a:solidFill>
                <a:latin typeface="Georgia" pitchFamily="18" charset="0"/>
              </a:rPr>
              <a:t>творческие игры для детей практически всегда переплетаются с сюжетно-ролевой игрой. Дети не просто манипулирую муляжами строительного материала, но и разыгрывают целую сюжетную линию. Они распределяют роли (водитель, строитель, бригадир), договариваются о цели игры, разыгрывают разные ситуации. </a:t>
            </a:r>
            <a:endParaRPr lang="ru-RU" b="1" dirty="0">
              <a:solidFill>
                <a:schemeClr val="accent1">
                  <a:lumMod val="50000"/>
                </a:schemeClr>
              </a:solidFill>
              <a:latin typeface="Georgia"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28846-drawing-daytime-service-close_up-light-1920x1080.jpg"/>
          <p:cNvPicPr>
            <a:picLocks noChangeAspect="1"/>
          </p:cNvPicPr>
          <p:nvPr/>
        </p:nvPicPr>
        <p:blipFill>
          <a:blip r:embed="rId2"/>
          <a:stretch>
            <a:fillRect/>
          </a:stretch>
        </p:blipFill>
        <p:spPr>
          <a:xfrm>
            <a:off x="0" y="0"/>
            <a:ext cx="9144000" cy="6858000"/>
          </a:xfrm>
          <a:prstGeom prst="rect">
            <a:avLst/>
          </a:prstGeom>
        </p:spPr>
      </p:pic>
      <p:sp>
        <p:nvSpPr>
          <p:cNvPr id="3" name="Прямоугольник 2"/>
          <p:cNvSpPr/>
          <p:nvPr/>
        </p:nvSpPr>
        <p:spPr>
          <a:xfrm>
            <a:off x="571472" y="142852"/>
            <a:ext cx="8143932" cy="707886"/>
          </a:xfrm>
          <a:prstGeom prst="rect">
            <a:avLst/>
          </a:prstGeom>
        </p:spPr>
        <p:txBody>
          <a:bodyPr wrap="square">
            <a:spAutoFit/>
          </a:bodyPr>
          <a:lstStyle/>
          <a:p>
            <a:pPr algn="ctr"/>
            <a:r>
              <a:rPr lang="ru-RU" sz="2000" b="1" dirty="0" smtClean="0">
                <a:solidFill>
                  <a:schemeClr val="accent1">
                    <a:lumMod val="50000"/>
                  </a:schemeClr>
                </a:solidFill>
                <a:latin typeface="Georgia" pitchFamily="18" charset="0"/>
              </a:rPr>
              <a:t>Тема:«Влияние развивающих игр на умственное развитие детей с ЗПР»</a:t>
            </a:r>
            <a:endParaRPr lang="ru-RU" sz="2000" dirty="0">
              <a:solidFill>
                <a:schemeClr val="accent1">
                  <a:lumMod val="50000"/>
                </a:schemeClr>
              </a:solidFill>
              <a:latin typeface="Georgia" pitchFamily="18" charset="0"/>
            </a:endParaRPr>
          </a:p>
        </p:txBody>
      </p:sp>
      <p:pic>
        <p:nvPicPr>
          <p:cNvPr id="5" name="Picture 2" descr="C:\Users\User\Documents\Лето -стенд\IMG_20180820_095108.jpg"/>
          <p:cNvPicPr>
            <a:picLocks noChangeAspect="1" noChangeArrowheads="1"/>
          </p:cNvPicPr>
          <p:nvPr/>
        </p:nvPicPr>
        <p:blipFill>
          <a:blip r:embed="rId3" cstate="print"/>
          <a:srcRect/>
          <a:stretch>
            <a:fillRect/>
          </a:stretch>
        </p:blipFill>
        <p:spPr bwMode="auto">
          <a:xfrm>
            <a:off x="779264" y="1600200"/>
            <a:ext cx="3394472" cy="4525963"/>
          </a:xfrm>
          <a:prstGeom prst="rect">
            <a:avLst/>
          </a:prstGeom>
          <a:noFill/>
          <a:ln w="38100">
            <a:solidFill>
              <a:schemeClr val="accent1">
                <a:lumMod val="50000"/>
              </a:schemeClr>
            </a:solidFill>
          </a:ln>
        </p:spPr>
      </p:pic>
      <p:pic>
        <p:nvPicPr>
          <p:cNvPr id="6" name="Picture 3" descr="C:\Users\User\Documents\Стоп-кадр\IMG_20180831_092716.jpg"/>
          <p:cNvPicPr>
            <a:picLocks noChangeAspect="1" noChangeArrowheads="1"/>
          </p:cNvPicPr>
          <p:nvPr/>
        </p:nvPicPr>
        <p:blipFill>
          <a:blip r:embed="rId4" cstate="print"/>
          <a:srcRect/>
          <a:stretch>
            <a:fillRect/>
          </a:stretch>
        </p:blipFill>
        <p:spPr bwMode="auto">
          <a:xfrm>
            <a:off x="4970264" y="1600200"/>
            <a:ext cx="3394472" cy="4525963"/>
          </a:xfrm>
          <a:prstGeom prst="rect">
            <a:avLst/>
          </a:prstGeom>
          <a:noFill/>
          <a:ln w="38100">
            <a:solidFill>
              <a:schemeClr val="accent1">
                <a:lumMod val="50000"/>
              </a:schemeClr>
            </a:solid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28846-drawing-daytime-service-close_up-light-1920x1080.jpg"/>
          <p:cNvPicPr>
            <a:picLocks noChangeAspect="1"/>
          </p:cNvPicPr>
          <p:nvPr/>
        </p:nvPicPr>
        <p:blipFill>
          <a:blip r:embed="rId2"/>
          <a:stretch>
            <a:fillRect/>
          </a:stretch>
        </p:blipFill>
        <p:spPr>
          <a:xfrm>
            <a:off x="0" y="0"/>
            <a:ext cx="9144000" cy="6858000"/>
          </a:xfrm>
          <a:prstGeom prst="rect">
            <a:avLst/>
          </a:prstGeom>
        </p:spPr>
      </p:pic>
      <p:sp>
        <p:nvSpPr>
          <p:cNvPr id="3" name="Прямоугольник 2"/>
          <p:cNvSpPr/>
          <p:nvPr/>
        </p:nvSpPr>
        <p:spPr>
          <a:xfrm>
            <a:off x="1700861" y="285728"/>
            <a:ext cx="5742278" cy="461665"/>
          </a:xfrm>
          <a:prstGeom prst="rect">
            <a:avLst/>
          </a:prstGeom>
        </p:spPr>
        <p:txBody>
          <a:bodyPr wrap="none">
            <a:spAutoFit/>
          </a:bodyPr>
          <a:lstStyle/>
          <a:p>
            <a:r>
              <a:rPr lang="ru-RU" sz="2400" b="1" dirty="0" smtClean="0">
                <a:solidFill>
                  <a:schemeClr val="accent1">
                    <a:lumMod val="50000"/>
                  </a:schemeClr>
                </a:solidFill>
                <a:latin typeface="Georgia" pitchFamily="18" charset="0"/>
              </a:rPr>
              <a:t>Дидактические творческие игры </a:t>
            </a:r>
            <a:endParaRPr lang="ru-RU" sz="2400" dirty="0">
              <a:solidFill>
                <a:schemeClr val="accent1">
                  <a:lumMod val="50000"/>
                </a:schemeClr>
              </a:solidFill>
              <a:latin typeface="Georgia" pitchFamily="18" charset="0"/>
            </a:endParaRPr>
          </a:p>
        </p:txBody>
      </p:sp>
      <p:pic>
        <p:nvPicPr>
          <p:cNvPr id="5" name="Picture 2" descr="C:\Users\User\Documents\игра танграм\Тамара\IMG_20181106_155244.jpg"/>
          <p:cNvPicPr>
            <a:picLocks noChangeAspect="1" noChangeArrowheads="1"/>
          </p:cNvPicPr>
          <p:nvPr/>
        </p:nvPicPr>
        <p:blipFill>
          <a:blip r:embed="rId3" cstate="print"/>
          <a:srcRect/>
          <a:stretch>
            <a:fillRect/>
          </a:stretch>
        </p:blipFill>
        <p:spPr bwMode="auto">
          <a:xfrm>
            <a:off x="5000628" y="1071546"/>
            <a:ext cx="3857652" cy="5143536"/>
          </a:xfrm>
          <a:prstGeom prst="rect">
            <a:avLst/>
          </a:prstGeom>
          <a:noFill/>
          <a:ln w="38100">
            <a:solidFill>
              <a:schemeClr val="accent1">
                <a:lumMod val="50000"/>
              </a:schemeClr>
            </a:solidFill>
          </a:ln>
        </p:spPr>
      </p:pic>
      <p:sp>
        <p:nvSpPr>
          <p:cNvPr id="6" name="Прямоугольник 5"/>
          <p:cNvSpPr/>
          <p:nvPr/>
        </p:nvSpPr>
        <p:spPr>
          <a:xfrm>
            <a:off x="214282" y="1285860"/>
            <a:ext cx="4714908" cy="4524315"/>
          </a:xfrm>
          <a:prstGeom prst="rect">
            <a:avLst/>
          </a:prstGeom>
        </p:spPr>
        <p:txBody>
          <a:bodyPr wrap="square">
            <a:spAutoFit/>
          </a:bodyPr>
          <a:lstStyle/>
          <a:p>
            <a:pPr>
              <a:buNone/>
            </a:pPr>
            <a:r>
              <a:rPr lang="ru-RU" sz="1600" b="1" dirty="0" smtClean="0">
                <a:solidFill>
                  <a:schemeClr val="accent2">
                    <a:lumMod val="75000"/>
                  </a:schemeClr>
                </a:solidFill>
                <a:latin typeface="Georgia" pitchFamily="18" charset="0"/>
              </a:rPr>
              <a:t>         </a:t>
            </a:r>
            <a:r>
              <a:rPr lang="ru-RU" sz="1600" b="1" dirty="0" smtClean="0">
                <a:solidFill>
                  <a:schemeClr val="accent1">
                    <a:lumMod val="50000"/>
                  </a:schemeClr>
                </a:solidFill>
                <a:latin typeface="Georgia" pitchFamily="18" charset="0"/>
              </a:rPr>
              <a:t>Задания </a:t>
            </a:r>
            <a:r>
              <a:rPr lang="ru-RU" sz="1600" b="1" dirty="0" smtClean="0">
                <a:solidFill>
                  <a:schemeClr val="accent1">
                    <a:lumMod val="50000"/>
                  </a:schemeClr>
                </a:solidFill>
                <a:latin typeface="Georgia" pitchFamily="18" charset="0"/>
              </a:rPr>
              <a:t>в дидактических творческих играх даются на развитие художественных способностей, логического мышления, фантазии, проявление смекалки. </a:t>
            </a:r>
          </a:p>
          <a:p>
            <a:pPr>
              <a:buNone/>
            </a:pPr>
            <a:r>
              <a:rPr lang="ru-RU" sz="1600" b="1" dirty="0" smtClean="0">
                <a:solidFill>
                  <a:schemeClr val="accent1">
                    <a:lumMod val="50000"/>
                  </a:schemeClr>
                </a:solidFill>
                <a:latin typeface="Georgia" pitchFamily="18" charset="0"/>
              </a:rPr>
              <a:t>         </a:t>
            </a:r>
            <a:r>
              <a:rPr lang="ru-RU" sz="1600" b="1" dirty="0" smtClean="0">
                <a:solidFill>
                  <a:schemeClr val="accent1">
                    <a:lumMod val="50000"/>
                  </a:schemeClr>
                </a:solidFill>
                <a:latin typeface="Georgia" pitchFamily="18" charset="0"/>
              </a:rPr>
              <a:t>Например</a:t>
            </a:r>
            <a:r>
              <a:rPr lang="ru-RU" sz="1600" b="1" dirty="0" smtClean="0">
                <a:solidFill>
                  <a:schemeClr val="accent1">
                    <a:lumMod val="50000"/>
                  </a:schemeClr>
                </a:solidFill>
                <a:latin typeface="Georgia" pitchFamily="18" charset="0"/>
              </a:rPr>
              <a:t>, игра «</a:t>
            </a:r>
            <a:r>
              <a:rPr lang="ru-RU" sz="1600" b="1" dirty="0" err="1" smtClean="0">
                <a:solidFill>
                  <a:schemeClr val="accent1">
                    <a:lumMod val="50000"/>
                  </a:schemeClr>
                </a:solidFill>
                <a:latin typeface="Georgia" pitchFamily="18" charset="0"/>
              </a:rPr>
              <a:t>Танграм</a:t>
            </a:r>
            <a:r>
              <a:rPr lang="ru-RU" sz="1600" b="1" dirty="0" smtClean="0">
                <a:solidFill>
                  <a:schemeClr val="accent1">
                    <a:lumMod val="50000"/>
                  </a:schemeClr>
                </a:solidFill>
                <a:latin typeface="Georgia" pitchFamily="18" charset="0"/>
              </a:rPr>
              <a:t>» - старинная головоломка из фигур, получившихся при разрезании квадрата на 7 частей особым образом: 2 больших треугольника, один средний, 2 маленьких треугольника, квадрат и параллелограмм. В результате складывания этих частей друг с другом получаются плоские фигуры, контуры которых напоминают всевозможные предметы, начиная от человека, животных и заканчивая орудиями труда и предметами обихода.</a:t>
            </a:r>
            <a:endParaRPr lang="ru-RU" sz="1600" b="1" dirty="0" smtClean="0">
              <a:solidFill>
                <a:schemeClr val="accent1">
                  <a:lumMod val="50000"/>
                </a:schemeClr>
              </a:solidFill>
              <a:latin typeface="Georgia"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28846-drawing-daytime-service-close_up-light-1920x1080.jpg"/>
          <p:cNvPicPr>
            <a:picLocks noChangeAspect="1"/>
          </p:cNvPicPr>
          <p:nvPr/>
        </p:nvPicPr>
        <p:blipFill>
          <a:blip r:embed="rId2"/>
          <a:stretch>
            <a:fillRect/>
          </a:stretch>
        </p:blipFill>
        <p:spPr>
          <a:xfrm>
            <a:off x="0" y="0"/>
            <a:ext cx="9144000" cy="6858000"/>
          </a:xfrm>
          <a:prstGeom prst="rect">
            <a:avLst/>
          </a:prstGeom>
        </p:spPr>
      </p:pic>
      <p:sp>
        <p:nvSpPr>
          <p:cNvPr id="3" name="Прямоугольник 2"/>
          <p:cNvSpPr/>
          <p:nvPr/>
        </p:nvSpPr>
        <p:spPr>
          <a:xfrm>
            <a:off x="2797315" y="214290"/>
            <a:ext cx="3549370" cy="461665"/>
          </a:xfrm>
          <a:prstGeom prst="rect">
            <a:avLst/>
          </a:prstGeom>
        </p:spPr>
        <p:txBody>
          <a:bodyPr wrap="none">
            <a:spAutoFit/>
          </a:bodyPr>
          <a:lstStyle/>
          <a:p>
            <a:r>
              <a:rPr lang="ru-RU" sz="2400" b="1" dirty="0" smtClean="0">
                <a:solidFill>
                  <a:schemeClr val="accent1">
                    <a:lumMod val="50000"/>
                  </a:schemeClr>
                </a:solidFill>
                <a:latin typeface="Georgia" pitchFamily="18" charset="0"/>
              </a:rPr>
              <a:t>Играем в «</a:t>
            </a:r>
            <a:r>
              <a:rPr lang="ru-RU" sz="2400" b="1" dirty="0" err="1" smtClean="0">
                <a:solidFill>
                  <a:schemeClr val="accent1">
                    <a:lumMod val="50000"/>
                  </a:schemeClr>
                </a:solidFill>
                <a:latin typeface="Georgia" pitchFamily="18" charset="0"/>
              </a:rPr>
              <a:t>Танграм</a:t>
            </a:r>
            <a:r>
              <a:rPr lang="ru-RU" sz="2400" b="1" dirty="0" smtClean="0">
                <a:solidFill>
                  <a:schemeClr val="accent1">
                    <a:lumMod val="50000"/>
                  </a:schemeClr>
                </a:solidFill>
                <a:latin typeface="Georgia" pitchFamily="18" charset="0"/>
              </a:rPr>
              <a:t>»</a:t>
            </a:r>
            <a:endParaRPr lang="ru-RU" sz="2400" dirty="0">
              <a:solidFill>
                <a:schemeClr val="accent1">
                  <a:lumMod val="50000"/>
                </a:schemeClr>
              </a:solidFill>
              <a:latin typeface="Georgia" pitchFamily="18" charset="0"/>
            </a:endParaRPr>
          </a:p>
        </p:txBody>
      </p:sp>
      <p:pic>
        <p:nvPicPr>
          <p:cNvPr id="5" name="Picture 2" descr="C:\Users\User\Documents\игра танграм\Тамара\IMG_20181107_081351.jpg"/>
          <p:cNvPicPr>
            <a:picLocks noChangeAspect="1" noChangeArrowheads="1"/>
          </p:cNvPicPr>
          <p:nvPr/>
        </p:nvPicPr>
        <p:blipFill>
          <a:blip r:embed="rId3" cstate="print"/>
          <a:srcRect/>
          <a:stretch>
            <a:fillRect/>
          </a:stretch>
        </p:blipFill>
        <p:spPr bwMode="auto">
          <a:xfrm>
            <a:off x="382774" y="1071546"/>
            <a:ext cx="3790962" cy="5054617"/>
          </a:xfrm>
          <a:prstGeom prst="rect">
            <a:avLst/>
          </a:prstGeom>
          <a:noFill/>
          <a:ln w="38100">
            <a:solidFill>
              <a:schemeClr val="accent1">
                <a:lumMod val="50000"/>
              </a:schemeClr>
            </a:solidFill>
          </a:ln>
        </p:spPr>
      </p:pic>
      <p:pic>
        <p:nvPicPr>
          <p:cNvPr id="6" name="Picture 3" descr="C:\Users\User\Documents\игра танграм\Тамара\IMG_20181107_093136.jpg"/>
          <p:cNvPicPr>
            <a:picLocks noChangeAspect="1" noChangeArrowheads="1"/>
          </p:cNvPicPr>
          <p:nvPr/>
        </p:nvPicPr>
        <p:blipFill>
          <a:blip r:embed="rId4" cstate="print"/>
          <a:srcRect/>
          <a:stretch>
            <a:fillRect/>
          </a:stretch>
        </p:blipFill>
        <p:spPr bwMode="auto">
          <a:xfrm>
            <a:off x="4970263" y="1214422"/>
            <a:ext cx="3683805" cy="4911741"/>
          </a:xfrm>
          <a:prstGeom prst="rect">
            <a:avLst/>
          </a:prstGeom>
          <a:noFill/>
          <a:ln w="38100">
            <a:solidFill>
              <a:schemeClr val="accent1">
                <a:lumMod val="50000"/>
              </a:schemeClr>
            </a:solid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28846-drawing-daytime-service-close_up-light-1920x1080.jpg"/>
          <p:cNvPicPr>
            <a:picLocks noChangeAspect="1"/>
          </p:cNvPicPr>
          <p:nvPr/>
        </p:nvPicPr>
        <p:blipFill>
          <a:blip r:embed="rId2"/>
          <a:stretch>
            <a:fillRect/>
          </a:stretch>
        </p:blipFill>
        <p:spPr>
          <a:xfrm>
            <a:off x="0" y="0"/>
            <a:ext cx="9144000" cy="6858000"/>
          </a:xfrm>
          <a:prstGeom prst="rect">
            <a:avLst/>
          </a:prstGeom>
        </p:spPr>
      </p:pic>
      <p:sp>
        <p:nvSpPr>
          <p:cNvPr id="3" name="Прямоугольник 2"/>
          <p:cNvSpPr/>
          <p:nvPr/>
        </p:nvSpPr>
        <p:spPr>
          <a:xfrm>
            <a:off x="285720" y="142852"/>
            <a:ext cx="8643998" cy="830997"/>
          </a:xfrm>
          <a:prstGeom prst="rect">
            <a:avLst/>
          </a:prstGeom>
        </p:spPr>
        <p:txBody>
          <a:bodyPr wrap="square">
            <a:spAutoFit/>
          </a:bodyPr>
          <a:lstStyle/>
          <a:p>
            <a:pPr algn="ctr"/>
            <a:r>
              <a:rPr lang="ru-RU" sz="2400" b="1" dirty="0" smtClean="0">
                <a:solidFill>
                  <a:schemeClr val="accent1">
                    <a:lumMod val="50000"/>
                  </a:schemeClr>
                </a:solidFill>
                <a:latin typeface="Georgia" pitchFamily="18" charset="0"/>
              </a:rPr>
              <a:t>Влияние игр с игрушками и предметами на умственное развитие детей с ЗПР.</a:t>
            </a:r>
            <a:endParaRPr lang="ru-RU" sz="2400" dirty="0">
              <a:solidFill>
                <a:schemeClr val="accent1">
                  <a:lumMod val="50000"/>
                </a:schemeClr>
              </a:solidFill>
              <a:latin typeface="Georgia" pitchFamily="18" charset="0"/>
            </a:endParaRPr>
          </a:p>
        </p:txBody>
      </p:sp>
      <p:pic>
        <p:nvPicPr>
          <p:cNvPr id="6" name="Picture 2"/>
          <p:cNvPicPr>
            <a:picLocks noChangeAspect="1" noChangeArrowheads="1"/>
          </p:cNvPicPr>
          <p:nvPr/>
        </p:nvPicPr>
        <p:blipFill>
          <a:blip r:embed="rId3" cstate="print"/>
          <a:srcRect/>
          <a:stretch>
            <a:fillRect/>
          </a:stretch>
        </p:blipFill>
        <p:spPr bwMode="auto">
          <a:xfrm>
            <a:off x="4947050" y="1142984"/>
            <a:ext cx="3662364" cy="4883153"/>
          </a:xfrm>
          <a:prstGeom prst="rect">
            <a:avLst/>
          </a:prstGeom>
          <a:noFill/>
          <a:ln w="38100">
            <a:solidFill>
              <a:schemeClr val="accent1">
                <a:lumMod val="50000"/>
              </a:schemeClr>
            </a:solidFill>
            <a:miter lim="800000"/>
            <a:headEnd/>
            <a:tailEnd/>
          </a:ln>
          <a:effectLst/>
        </p:spPr>
      </p:pic>
      <p:sp>
        <p:nvSpPr>
          <p:cNvPr id="7" name="Прямоугольник 6"/>
          <p:cNvSpPr/>
          <p:nvPr/>
        </p:nvSpPr>
        <p:spPr>
          <a:xfrm>
            <a:off x="285720" y="1500174"/>
            <a:ext cx="4572000" cy="4524315"/>
          </a:xfrm>
          <a:prstGeom prst="rect">
            <a:avLst/>
          </a:prstGeom>
        </p:spPr>
        <p:txBody>
          <a:bodyPr>
            <a:spAutoFit/>
          </a:bodyPr>
          <a:lstStyle/>
          <a:p>
            <a:r>
              <a:rPr lang="ru-RU" b="1" dirty="0" smtClean="0">
                <a:solidFill>
                  <a:schemeClr val="accent1">
                    <a:lumMod val="50000"/>
                  </a:schemeClr>
                </a:solidFill>
                <a:latin typeface="Georgia" pitchFamily="18" charset="0"/>
              </a:rPr>
              <a:t>В таких играх используют дидактические игрушки (мозаика, кубики), реальные предметы, разнообразный природный материал (листья, плоды, семена). Во время игр с предметами и игрушками дети знакомятся с их свойствами и признаками, сравнивают, классифицируют их.             Постепенно их игровая деятельность усложняется, они начинают выделять, объединять предметы по одному признаку (цвету, форме, назначению), что способствует развитию логического мышления.</a:t>
            </a:r>
            <a:endParaRPr lang="ru-RU" dirty="0">
              <a:solidFill>
                <a:schemeClr val="accent1">
                  <a:lumMod val="50000"/>
                </a:schemeClr>
              </a:solidFill>
              <a:latin typeface="Georgia"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28846-drawing-daytime-service-close_up-light-1920x1080.jpg"/>
          <p:cNvPicPr>
            <a:picLocks noChangeAspect="1"/>
          </p:cNvPicPr>
          <p:nvPr/>
        </p:nvPicPr>
        <p:blipFill>
          <a:blip r:embed="rId2"/>
          <a:stretch>
            <a:fillRect/>
          </a:stretch>
        </p:blipFill>
        <p:spPr>
          <a:xfrm>
            <a:off x="0" y="0"/>
            <a:ext cx="9144000" cy="6858000"/>
          </a:xfrm>
          <a:prstGeom prst="rect">
            <a:avLst/>
          </a:prstGeom>
        </p:spPr>
      </p:pic>
      <p:sp>
        <p:nvSpPr>
          <p:cNvPr id="3" name="Прямоугольник 2"/>
          <p:cNvSpPr/>
          <p:nvPr/>
        </p:nvSpPr>
        <p:spPr>
          <a:xfrm>
            <a:off x="357158" y="214290"/>
            <a:ext cx="8429684" cy="830997"/>
          </a:xfrm>
          <a:prstGeom prst="rect">
            <a:avLst/>
          </a:prstGeom>
        </p:spPr>
        <p:txBody>
          <a:bodyPr wrap="square">
            <a:spAutoFit/>
          </a:bodyPr>
          <a:lstStyle/>
          <a:p>
            <a:pPr algn="ctr"/>
            <a:r>
              <a:rPr lang="ru-RU" sz="2400" b="1" dirty="0" smtClean="0">
                <a:solidFill>
                  <a:schemeClr val="accent1">
                    <a:lumMod val="50000"/>
                  </a:schemeClr>
                </a:solidFill>
                <a:latin typeface="Georgia" pitchFamily="18" charset="0"/>
              </a:rPr>
              <a:t>Влияние подвижных игр на умственное развитие детей с ЗПР</a:t>
            </a:r>
            <a:endParaRPr lang="ru-RU" sz="2400" dirty="0">
              <a:solidFill>
                <a:schemeClr val="accent1">
                  <a:lumMod val="50000"/>
                </a:schemeClr>
              </a:solidFill>
              <a:latin typeface="Georgia" pitchFamily="18" charset="0"/>
            </a:endParaRPr>
          </a:p>
        </p:txBody>
      </p:sp>
      <p:pic>
        <p:nvPicPr>
          <p:cNvPr id="5" name="Picture 1" descr="C:\Users\User\Documents\прогулка бабье лето\прогулка бабье лето\IMG_20180921_114857.jpg"/>
          <p:cNvPicPr>
            <a:picLocks noChangeAspect="1" noChangeArrowheads="1"/>
          </p:cNvPicPr>
          <p:nvPr/>
        </p:nvPicPr>
        <p:blipFill>
          <a:blip r:embed="rId3" cstate="print"/>
          <a:srcRect/>
          <a:stretch>
            <a:fillRect/>
          </a:stretch>
        </p:blipFill>
        <p:spPr bwMode="auto">
          <a:xfrm>
            <a:off x="5000628" y="1357298"/>
            <a:ext cx="3737384" cy="4983179"/>
          </a:xfrm>
          <a:prstGeom prst="rect">
            <a:avLst/>
          </a:prstGeom>
          <a:noFill/>
        </p:spPr>
      </p:pic>
      <p:sp>
        <p:nvSpPr>
          <p:cNvPr id="6" name="Прямоугольник 5"/>
          <p:cNvSpPr/>
          <p:nvPr/>
        </p:nvSpPr>
        <p:spPr>
          <a:xfrm>
            <a:off x="428596" y="1142984"/>
            <a:ext cx="4572000" cy="5078313"/>
          </a:xfrm>
          <a:prstGeom prst="rect">
            <a:avLst/>
          </a:prstGeom>
        </p:spPr>
        <p:txBody>
          <a:bodyPr>
            <a:spAutoFit/>
          </a:bodyPr>
          <a:lstStyle/>
          <a:p>
            <a:r>
              <a:rPr lang="ru-RU" b="1" dirty="0" smtClean="0">
                <a:solidFill>
                  <a:schemeClr val="accent1">
                    <a:lumMod val="50000"/>
                  </a:schemeClr>
                </a:solidFill>
                <a:latin typeface="Georgia" pitchFamily="18" charset="0"/>
              </a:rPr>
              <a:t>     Особая </a:t>
            </a:r>
            <a:r>
              <a:rPr lang="ru-RU" b="1" dirty="0" smtClean="0">
                <a:solidFill>
                  <a:schemeClr val="accent1">
                    <a:lumMod val="50000"/>
                  </a:schemeClr>
                </a:solidFill>
                <a:latin typeface="Georgia" pitchFamily="18" charset="0"/>
              </a:rPr>
              <a:t>ценность подвижных игр заключается в возможности одновременного воздействия на моторную и психическую сферы занимающихся. Быстрая смена игровых ситуаций предъявляет повышенные требования к подвижности нервных процессов, быстроте реакции и нестандартности действий. Игра развивает так называемую внутреннюю речь и логику. Играющему ребенку приходится выбирать и совершать из множества возможных операций одну, которая, по его мнению, целесообразна и может принести успех.</a:t>
            </a:r>
            <a:endParaRPr lang="ru-RU" dirty="0">
              <a:solidFill>
                <a:schemeClr val="accent1">
                  <a:lumMod val="50000"/>
                </a:schemeClr>
              </a:solidFill>
              <a:latin typeface="Georgia"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28846-drawing-daytime-service-close_up-light-1920x1080.jpg"/>
          <p:cNvPicPr>
            <a:picLocks noChangeAspect="1"/>
          </p:cNvPicPr>
          <p:nvPr/>
        </p:nvPicPr>
        <p:blipFill>
          <a:blip r:embed="rId2"/>
          <a:stretch>
            <a:fillRect/>
          </a:stretch>
        </p:blipFill>
        <p:spPr>
          <a:xfrm>
            <a:off x="0" y="0"/>
            <a:ext cx="9144000" cy="6858000"/>
          </a:xfrm>
          <a:prstGeom prst="rect">
            <a:avLst/>
          </a:prstGeom>
        </p:spPr>
      </p:pic>
      <p:sp>
        <p:nvSpPr>
          <p:cNvPr id="3" name="Прямоугольник 2"/>
          <p:cNvSpPr/>
          <p:nvPr/>
        </p:nvSpPr>
        <p:spPr>
          <a:xfrm>
            <a:off x="214282" y="214290"/>
            <a:ext cx="1099981" cy="461665"/>
          </a:xfrm>
          <a:prstGeom prst="rect">
            <a:avLst/>
          </a:prstGeom>
        </p:spPr>
        <p:txBody>
          <a:bodyPr wrap="none">
            <a:spAutoFit/>
          </a:bodyPr>
          <a:lstStyle/>
          <a:p>
            <a:r>
              <a:rPr lang="ru-RU" sz="2400" b="1" dirty="0" smtClean="0">
                <a:solidFill>
                  <a:schemeClr val="accent1">
                    <a:lumMod val="50000"/>
                  </a:schemeClr>
                </a:solidFill>
                <a:latin typeface="Georgia" pitchFamily="18" charset="0"/>
              </a:rPr>
              <a:t>Итог:</a:t>
            </a:r>
            <a:endParaRPr lang="ru-RU" sz="2400" dirty="0">
              <a:solidFill>
                <a:schemeClr val="accent1">
                  <a:lumMod val="50000"/>
                </a:schemeClr>
              </a:solidFill>
              <a:latin typeface="Georgia" pitchFamily="18" charset="0"/>
            </a:endParaRPr>
          </a:p>
        </p:txBody>
      </p:sp>
      <p:sp>
        <p:nvSpPr>
          <p:cNvPr id="5" name="Прямоугольник 4"/>
          <p:cNvSpPr/>
          <p:nvPr/>
        </p:nvSpPr>
        <p:spPr>
          <a:xfrm>
            <a:off x="428596" y="1028343"/>
            <a:ext cx="8358246" cy="3416320"/>
          </a:xfrm>
          <a:prstGeom prst="rect">
            <a:avLst/>
          </a:prstGeom>
        </p:spPr>
        <p:txBody>
          <a:bodyPr wrap="square">
            <a:spAutoFit/>
          </a:bodyPr>
          <a:lstStyle/>
          <a:p>
            <a:pPr>
              <a:buNone/>
            </a:pPr>
            <a:r>
              <a:rPr lang="ru-RU" b="1" dirty="0" smtClean="0">
                <a:solidFill>
                  <a:schemeClr val="accent1">
                    <a:lumMod val="50000"/>
                  </a:schemeClr>
                </a:solidFill>
                <a:latin typeface="Georgia" pitchFamily="18" charset="0"/>
              </a:rPr>
              <a:t>1.  Развивающие игры не должны занимать больше, чем один час в день для старшего дошкольного возраста (5-6 лет), и пол часа для младшего возраста (до 4 лет).</a:t>
            </a:r>
          </a:p>
          <a:p>
            <a:pPr>
              <a:buNone/>
            </a:pPr>
            <a:r>
              <a:rPr lang="ru-RU" b="1" dirty="0" smtClean="0">
                <a:solidFill>
                  <a:schemeClr val="accent1">
                    <a:lumMod val="50000"/>
                  </a:schemeClr>
                </a:solidFill>
                <a:latin typeface="Georgia" pitchFamily="18" charset="0"/>
              </a:rPr>
              <a:t>2.  Именно в игре формируются личностные черты характера ребенка, именно с помощью игры он учится коммуникабельности, учится проявлять свои способности, начинает стремиться к успеху, самостоятельно получать знания и находить решения и стойко переносить свои неудачи.</a:t>
            </a:r>
          </a:p>
          <a:p>
            <a:pPr>
              <a:buNone/>
            </a:pPr>
            <a:r>
              <a:rPr lang="ru-RU" b="1" dirty="0" smtClean="0">
                <a:solidFill>
                  <a:schemeClr val="accent1">
                    <a:lumMod val="50000"/>
                  </a:schemeClr>
                </a:solidFill>
                <a:latin typeface="Georgia" pitchFamily="18" charset="0"/>
              </a:rPr>
              <a:t>3.  Кроме того, ребенок, который в детстве играл в разные игры, более уверен в себе, у него хорошо развито</a:t>
            </a:r>
          </a:p>
          <a:p>
            <a:pPr>
              <a:buNone/>
            </a:pPr>
            <a:r>
              <a:rPr lang="ru-RU" b="1" dirty="0" smtClean="0">
                <a:solidFill>
                  <a:schemeClr val="accent1">
                    <a:lumMod val="50000"/>
                  </a:schemeClr>
                </a:solidFill>
                <a:latin typeface="Georgia" pitchFamily="18" charset="0"/>
              </a:rPr>
              <a:t>     воображение и любознательность, умение выполнять определенные правила.</a:t>
            </a:r>
            <a:endParaRPr lang="ru-RU" b="1" dirty="0">
              <a:solidFill>
                <a:schemeClr val="accent1">
                  <a:lumMod val="50000"/>
                </a:schemeClr>
              </a:solidFill>
              <a:latin typeface="Georgia"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28846-drawing-daytime-service-close_up-light-1920x1080.jpg"/>
          <p:cNvPicPr>
            <a:picLocks noChangeAspect="1"/>
          </p:cNvPicPr>
          <p:nvPr/>
        </p:nvPicPr>
        <p:blipFill>
          <a:blip r:embed="rId2"/>
          <a:stretch>
            <a:fillRect/>
          </a:stretch>
        </p:blipFill>
        <p:spPr>
          <a:xfrm>
            <a:off x="0" y="0"/>
            <a:ext cx="9144000" cy="6858000"/>
          </a:xfrm>
          <a:prstGeom prst="rect">
            <a:avLst/>
          </a:prstGeom>
        </p:spPr>
      </p:pic>
      <p:sp>
        <p:nvSpPr>
          <p:cNvPr id="3" name="Прямоугольник 2"/>
          <p:cNvSpPr/>
          <p:nvPr/>
        </p:nvSpPr>
        <p:spPr>
          <a:xfrm>
            <a:off x="2214546" y="214290"/>
            <a:ext cx="4405373" cy="461665"/>
          </a:xfrm>
          <a:prstGeom prst="rect">
            <a:avLst/>
          </a:prstGeom>
        </p:spPr>
        <p:txBody>
          <a:bodyPr wrap="none">
            <a:spAutoFit/>
          </a:bodyPr>
          <a:lstStyle/>
          <a:p>
            <a:r>
              <a:rPr lang="ru-RU" sz="2400" b="1" dirty="0" smtClean="0">
                <a:solidFill>
                  <a:schemeClr val="accent1">
                    <a:lumMod val="50000"/>
                  </a:schemeClr>
                </a:solidFill>
                <a:latin typeface="Georgia" pitchFamily="18" charset="0"/>
              </a:rPr>
              <a:t>Полученные результаты:</a:t>
            </a:r>
            <a:endParaRPr lang="ru-RU" sz="2400" dirty="0">
              <a:solidFill>
                <a:schemeClr val="accent1">
                  <a:lumMod val="50000"/>
                </a:schemeClr>
              </a:solidFill>
              <a:latin typeface="Georgia" pitchFamily="18" charset="0"/>
            </a:endParaRPr>
          </a:p>
        </p:txBody>
      </p:sp>
      <p:sp>
        <p:nvSpPr>
          <p:cNvPr id="5" name="Прямоугольник 4"/>
          <p:cNvSpPr/>
          <p:nvPr/>
        </p:nvSpPr>
        <p:spPr>
          <a:xfrm>
            <a:off x="214282" y="1166843"/>
            <a:ext cx="8715436" cy="5078313"/>
          </a:xfrm>
          <a:prstGeom prst="rect">
            <a:avLst/>
          </a:prstGeom>
        </p:spPr>
        <p:txBody>
          <a:bodyPr wrap="square">
            <a:spAutoFit/>
          </a:bodyPr>
          <a:lstStyle/>
          <a:p>
            <a:pPr>
              <a:buNone/>
            </a:pPr>
            <a:r>
              <a:rPr lang="ru-RU" b="1" dirty="0" smtClean="0">
                <a:solidFill>
                  <a:schemeClr val="accent1">
                    <a:lumMod val="50000"/>
                  </a:schemeClr>
                </a:solidFill>
                <a:latin typeface="Georgia" pitchFamily="18" charset="0"/>
              </a:rPr>
              <a:t>1. Проведена  консультация для родителей «Играйте с детьми  в лото, домино, шахматы, шашки».</a:t>
            </a:r>
          </a:p>
          <a:p>
            <a:pPr>
              <a:buNone/>
            </a:pPr>
            <a:r>
              <a:rPr lang="ru-RU" b="1" dirty="0" smtClean="0">
                <a:solidFill>
                  <a:schemeClr val="accent1">
                    <a:lumMod val="50000"/>
                  </a:schemeClr>
                </a:solidFill>
                <a:latin typeface="Georgia" pitchFamily="18" charset="0"/>
              </a:rPr>
              <a:t>2. Подготовлена картотека «Считалочки, скороговорки,   </a:t>
            </a:r>
            <a:r>
              <a:rPr lang="ru-RU" b="1" dirty="0" err="1" smtClean="0">
                <a:solidFill>
                  <a:schemeClr val="accent1">
                    <a:lumMod val="50000"/>
                  </a:schemeClr>
                </a:solidFill>
                <a:latin typeface="Georgia" pitchFamily="18" charset="0"/>
              </a:rPr>
              <a:t>потешки</a:t>
            </a:r>
            <a:r>
              <a:rPr lang="ru-RU" b="1" dirty="0" smtClean="0">
                <a:solidFill>
                  <a:schemeClr val="accent1">
                    <a:lumMod val="50000"/>
                  </a:schemeClr>
                </a:solidFill>
                <a:latin typeface="Georgia" pitchFamily="18" charset="0"/>
              </a:rPr>
              <a:t>».</a:t>
            </a:r>
          </a:p>
          <a:p>
            <a:pPr marL="457200" indent="-457200">
              <a:buAutoNum type="arabicPeriod" startAt="3"/>
            </a:pPr>
            <a:r>
              <a:rPr lang="ru-RU" b="1" dirty="0" smtClean="0">
                <a:solidFill>
                  <a:schemeClr val="accent1">
                    <a:lumMod val="50000"/>
                  </a:schemeClr>
                </a:solidFill>
                <a:latin typeface="Georgia" pitchFamily="18" charset="0"/>
              </a:rPr>
              <a:t>Сделаны новые сюжетно- ролевые игры «Зоопарк»,  </a:t>
            </a:r>
          </a:p>
          <a:p>
            <a:pPr marL="457200" indent="-457200">
              <a:buNone/>
            </a:pPr>
            <a:r>
              <a:rPr lang="ru-RU" b="1" dirty="0" smtClean="0">
                <a:solidFill>
                  <a:schemeClr val="accent1">
                    <a:lumMod val="50000"/>
                  </a:schemeClr>
                </a:solidFill>
                <a:latin typeface="Georgia" pitchFamily="18" charset="0"/>
              </a:rPr>
              <a:t>        «Кафе».</a:t>
            </a:r>
          </a:p>
          <a:p>
            <a:pPr>
              <a:buNone/>
            </a:pPr>
            <a:r>
              <a:rPr lang="ru-RU" b="1" dirty="0" smtClean="0">
                <a:solidFill>
                  <a:schemeClr val="accent1">
                    <a:lumMod val="50000"/>
                  </a:schemeClr>
                </a:solidFill>
                <a:latin typeface="Georgia" pitchFamily="18" charset="0"/>
              </a:rPr>
              <a:t>4.   Выступили перед детьми группы «Особый ребёнок» со спектаклем по сказке «Гуси-лебеди».</a:t>
            </a:r>
          </a:p>
          <a:p>
            <a:pPr marL="342900" indent="-342900">
              <a:buAutoNum type="arabicPeriod" startAt="5"/>
            </a:pPr>
            <a:r>
              <a:rPr lang="ru-RU" b="1" dirty="0" smtClean="0">
                <a:solidFill>
                  <a:schemeClr val="accent1">
                    <a:lumMod val="50000"/>
                  </a:schemeClr>
                </a:solidFill>
                <a:latin typeface="Georgia" pitchFamily="18" charset="0"/>
              </a:rPr>
              <a:t>Сделан </a:t>
            </a:r>
            <a:r>
              <a:rPr lang="ru-RU" b="1" dirty="0" smtClean="0">
                <a:solidFill>
                  <a:schemeClr val="accent1">
                    <a:lumMod val="50000"/>
                  </a:schemeClr>
                </a:solidFill>
                <a:latin typeface="Georgia" pitchFamily="18" charset="0"/>
              </a:rPr>
              <a:t>«Театр масок» для драматизации сказок « Три поросёнка», «Красная шапочка»,  «Теремок»,  «Колобок», «Репка», «Кот, петух и лиса», «Курочка ряба</a:t>
            </a:r>
            <a:r>
              <a:rPr lang="ru-RU" b="1" dirty="0" smtClean="0">
                <a:solidFill>
                  <a:schemeClr val="accent1">
                    <a:lumMod val="50000"/>
                  </a:schemeClr>
                </a:solidFill>
                <a:latin typeface="Georgia" pitchFamily="18" charset="0"/>
              </a:rPr>
              <a:t>».</a:t>
            </a:r>
            <a:r>
              <a:rPr lang="ru-RU" b="1" dirty="0" smtClean="0">
                <a:solidFill>
                  <a:schemeClr val="accent1">
                    <a:lumMod val="50000"/>
                  </a:schemeClr>
                </a:solidFill>
                <a:latin typeface="Georgia" pitchFamily="18" charset="0"/>
              </a:rPr>
              <a:t> </a:t>
            </a:r>
            <a:endParaRPr lang="ru-RU" b="1" dirty="0" smtClean="0">
              <a:solidFill>
                <a:schemeClr val="accent1">
                  <a:lumMod val="50000"/>
                </a:schemeClr>
              </a:solidFill>
              <a:latin typeface="Georgia" pitchFamily="18" charset="0"/>
            </a:endParaRPr>
          </a:p>
          <a:p>
            <a:pPr marL="342900" indent="-342900"/>
            <a:r>
              <a:rPr lang="ru-RU" b="1" dirty="0" smtClean="0">
                <a:solidFill>
                  <a:schemeClr val="accent1">
                    <a:lumMod val="50000"/>
                  </a:schemeClr>
                </a:solidFill>
                <a:latin typeface="Georgia" pitchFamily="18" charset="0"/>
              </a:rPr>
              <a:t>6</a:t>
            </a:r>
            <a:r>
              <a:rPr lang="ru-RU" b="1" dirty="0" smtClean="0">
                <a:solidFill>
                  <a:schemeClr val="accent1">
                    <a:lumMod val="50000"/>
                  </a:schemeClr>
                </a:solidFill>
                <a:latin typeface="Georgia" pitchFamily="18" charset="0"/>
              </a:rPr>
              <a:t>. Проведена  консультация  «Влияние игр  с игрушками и предметами на умственное развитие детей с ЗПР» для педагогов группы «Особый ребёнок</a:t>
            </a:r>
            <a:r>
              <a:rPr lang="ru-RU" b="1" dirty="0" smtClean="0">
                <a:solidFill>
                  <a:schemeClr val="accent1">
                    <a:lumMod val="50000"/>
                  </a:schemeClr>
                </a:solidFill>
                <a:latin typeface="Georgia" pitchFamily="18" charset="0"/>
              </a:rPr>
              <a:t>».</a:t>
            </a:r>
          </a:p>
          <a:p>
            <a:pPr marL="342900" indent="-342900"/>
            <a:r>
              <a:rPr lang="ru-RU" b="1" dirty="0" smtClean="0">
                <a:solidFill>
                  <a:schemeClr val="accent1">
                    <a:lumMod val="50000"/>
                  </a:schemeClr>
                </a:solidFill>
                <a:latin typeface="Georgia" pitchFamily="18" charset="0"/>
              </a:rPr>
              <a:t>7. В «Уголок для родителей» помещалась рекомендация «Почему ребёнку необходимо играть  с конструктором</a:t>
            </a:r>
            <a:r>
              <a:rPr lang="ru-RU" b="1" dirty="0" smtClean="0">
                <a:solidFill>
                  <a:schemeClr val="accent1">
                    <a:lumMod val="50000"/>
                  </a:schemeClr>
                </a:solidFill>
                <a:latin typeface="Georgia" pitchFamily="18" charset="0"/>
              </a:rPr>
              <a:t>».</a:t>
            </a:r>
          </a:p>
          <a:p>
            <a:pPr marL="342900" indent="-342900"/>
            <a:r>
              <a:rPr lang="ru-RU" b="1" dirty="0" smtClean="0">
                <a:solidFill>
                  <a:schemeClr val="accent1">
                    <a:lumMod val="50000"/>
                  </a:schemeClr>
                </a:solidFill>
                <a:latin typeface="Georgia" pitchFamily="18" charset="0"/>
              </a:rPr>
              <a:t>8. Сделаны  атрибуты к  новым подвижным играм</a:t>
            </a:r>
            <a:r>
              <a:rPr lang="ru-RU" b="1" dirty="0" smtClean="0">
                <a:solidFill>
                  <a:schemeClr val="accent1">
                    <a:lumMod val="50000"/>
                  </a:schemeClr>
                </a:solidFill>
                <a:latin typeface="Georgia" pitchFamily="18" charset="0"/>
              </a:rPr>
              <a:t>.</a:t>
            </a:r>
            <a:endParaRPr lang="ru-RU" b="1" dirty="0" smtClean="0">
              <a:solidFill>
                <a:schemeClr val="accent1">
                  <a:lumMod val="50000"/>
                </a:schemeClr>
              </a:solidFill>
              <a:latin typeface="Georgia" pitchFamily="18" charset="0"/>
            </a:endParaRPr>
          </a:p>
          <a:p>
            <a:pPr marL="342900" indent="-342900"/>
            <a:endParaRPr lang="ru-RU" b="1" dirty="0" smtClean="0">
              <a:solidFill>
                <a:schemeClr val="accent1">
                  <a:lumMod val="50000"/>
                </a:schemeClr>
              </a:solidFill>
              <a:latin typeface="Georgia" pitchFamily="18" charset="0"/>
            </a:endParaRPr>
          </a:p>
          <a:p>
            <a:pPr>
              <a:buNone/>
            </a:pPr>
            <a:endParaRPr lang="ru-RU" b="1" dirty="0" smtClean="0">
              <a:solidFill>
                <a:schemeClr val="accent1">
                  <a:lumMod val="50000"/>
                </a:schemeClr>
              </a:solidFill>
              <a:latin typeface="Georgia"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28846-drawing-daytime-service-close_up-light-1920x1080.jpg"/>
          <p:cNvPicPr>
            <a:picLocks noChangeAspect="1"/>
          </p:cNvPicPr>
          <p:nvPr/>
        </p:nvPicPr>
        <p:blipFill>
          <a:blip r:embed="rId2"/>
          <a:stretch>
            <a:fillRect/>
          </a:stretch>
        </p:blipFill>
        <p:spPr>
          <a:xfrm>
            <a:off x="0" y="0"/>
            <a:ext cx="9144000" cy="6858000"/>
          </a:xfrm>
          <a:prstGeom prst="rect">
            <a:avLst/>
          </a:prstGeom>
        </p:spPr>
      </p:pic>
      <p:sp>
        <p:nvSpPr>
          <p:cNvPr id="3" name="Прямоугольник 2"/>
          <p:cNvSpPr/>
          <p:nvPr/>
        </p:nvSpPr>
        <p:spPr>
          <a:xfrm>
            <a:off x="464331" y="6286520"/>
            <a:ext cx="8215338" cy="369332"/>
          </a:xfrm>
          <a:prstGeom prst="rect">
            <a:avLst/>
          </a:prstGeom>
        </p:spPr>
        <p:txBody>
          <a:bodyPr wrap="square">
            <a:spAutoFit/>
          </a:bodyPr>
          <a:lstStyle/>
          <a:p>
            <a:pPr algn="ctr"/>
            <a:r>
              <a:rPr lang="ru-RU" b="1" dirty="0" smtClean="0">
                <a:solidFill>
                  <a:schemeClr val="accent1">
                    <a:lumMod val="50000"/>
                  </a:schemeClr>
                </a:solidFill>
                <a:latin typeface="Georgia" pitchFamily="18" charset="0"/>
              </a:rPr>
              <a:t>Атрибуты </a:t>
            </a:r>
            <a:r>
              <a:rPr lang="ru-RU" b="1" dirty="0" smtClean="0">
                <a:solidFill>
                  <a:schemeClr val="accent1">
                    <a:lumMod val="50000"/>
                  </a:schemeClr>
                </a:solidFill>
                <a:latin typeface="Georgia" pitchFamily="18" charset="0"/>
              </a:rPr>
              <a:t>к  новым подвижным играм</a:t>
            </a:r>
            <a:r>
              <a:rPr lang="ru-RU" b="1" dirty="0" smtClean="0">
                <a:solidFill>
                  <a:schemeClr val="accent1">
                    <a:lumMod val="50000"/>
                  </a:schemeClr>
                </a:solidFill>
                <a:latin typeface="Georgia" pitchFamily="18" charset="0"/>
              </a:rPr>
              <a:t>.</a:t>
            </a:r>
            <a:endParaRPr lang="ru-RU" dirty="0">
              <a:solidFill>
                <a:schemeClr val="accent1">
                  <a:lumMod val="50000"/>
                </a:schemeClr>
              </a:solidFill>
              <a:latin typeface="Georgia" pitchFamily="18" charset="0"/>
            </a:endParaRPr>
          </a:p>
        </p:txBody>
      </p:sp>
      <p:pic>
        <p:nvPicPr>
          <p:cNvPr id="5" name="Picture 2"/>
          <p:cNvPicPr>
            <a:picLocks noChangeAspect="1" noChangeArrowheads="1"/>
          </p:cNvPicPr>
          <p:nvPr/>
        </p:nvPicPr>
        <p:blipFill>
          <a:blip r:embed="rId3" cstate="print"/>
          <a:srcRect/>
          <a:stretch>
            <a:fillRect/>
          </a:stretch>
        </p:blipFill>
        <p:spPr>
          <a:xfrm>
            <a:off x="428596" y="714356"/>
            <a:ext cx="3715943" cy="4954591"/>
          </a:xfrm>
          <a:prstGeom prst="rect">
            <a:avLst/>
          </a:prstGeom>
          <a:ln w="38100">
            <a:solidFill>
              <a:schemeClr val="accent1">
                <a:lumMod val="50000"/>
              </a:schemeClr>
            </a:solidFill>
          </a:ln>
        </p:spPr>
      </p:pic>
      <p:pic>
        <p:nvPicPr>
          <p:cNvPr id="6" name="Picture 3"/>
          <p:cNvPicPr>
            <a:picLocks noChangeAspect="1" noChangeArrowheads="1"/>
          </p:cNvPicPr>
          <p:nvPr/>
        </p:nvPicPr>
        <p:blipFill>
          <a:blip r:embed="rId4" cstate="print"/>
          <a:srcRect/>
          <a:stretch>
            <a:fillRect/>
          </a:stretch>
        </p:blipFill>
        <p:spPr>
          <a:xfrm>
            <a:off x="4929190" y="738168"/>
            <a:ext cx="3714776" cy="4953035"/>
          </a:xfrm>
          <a:prstGeom prst="rect">
            <a:avLst/>
          </a:prstGeom>
          <a:ln w="38100">
            <a:solidFill>
              <a:schemeClr val="accent1">
                <a:lumMod val="50000"/>
              </a:schemeClr>
            </a:solid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28846-drawing-daytime-service-close_up-light-1920x1080.jpg"/>
          <p:cNvPicPr>
            <a:picLocks noChangeAspect="1"/>
          </p:cNvPicPr>
          <p:nvPr/>
        </p:nvPicPr>
        <p:blipFill>
          <a:blip r:embed="rId2"/>
          <a:stretch>
            <a:fillRect/>
          </a:stretch>
        </p:blipFill>
        <p:spPr>
          <a:xfrm>
            <a:off x="0" y="0"/>
            <a:ext cx="9144000" cy="6858000"/>
          </a:xfrm>
          <a:prstGeom prst="rect">
            <a:avLst/>
          </a:prstGeom>
        </p:spPr>
      </p:pic>
      <p:sp>
        <p:nvSpPr>
          <p:cNvPr id="3" name="Прямоугольник 2"/>
          <p:cNvSpPr/>
          <p:nvPr/>
        </p:nvSpPr>
        <p:spPr>
          <a:xfrm>
            <a:off x="892943" y="214290"/>
            <a:ext cx="7358114" cy="461665"/>
          </a:xfrm>
          <a:prstGeom prst="rect">
            <a:avLst/>
          </a:prstGeom>
        </p:spPr>
        <p:txBody>
          <a:bodyPr wrap="square">
            <a:spAutoFit/>
          </a:bodyPr>
          <a:lstStyle/>
          <a:p>
            <a:r>
              <a:rPr lang="ru-RU" sz="2400" b="1" dirty="0" smtClean="0">
                <a:solidFill>
                  <a:schemeClr val="accent1">
                    <a:lumMod val="50000"/>
                  </a:schemeClr>
                </a:solidFill>
                <a:latin typeface="Georgia" pitchFamily="18" charset="0"/>
              </a:rPr>
              <a:t>Список используемой литературы</a:t>
            </a:r>
            <a:r>
              <a:rPr lang="ru-RU" sz="2400" b="1" dirty="0" smtClean="0">
                <a:solidFill>
                  <a:schemeClr val="accent1">
                    <a:lumMod val="50000"/>
                  </a:schemeClr>
                </a:solidFill>
                <a:latin typeface="Georgia" pitchFamily="18" charset="0"/>
              </a:rPr>
              <a:t>:</a:t>
            </a:r>
            <a:endParaRPr lang="ru-RU" sz="2400" dirty="0">
              <a:solidFill>
                <a:schemeClr val="accent1">
                  <a:lumMod val="50000"/>
                </a:schemeClr>
              </a:solidFill>
              <a:latin typeface="Georgia" pitchFamily="18" charset="0"/>
            </a:endParaRPr>
          </a:p>
        </p:txBody>
      </p:sp>
      <p:sp>
        <p:nvSpPr>
          <p:cNvPr id="5" name="Прямоугольник 4"/>
          <p:cNvSpPr/>
          <p:nvPr/>
        </p:nvSpPr>
        <p:spPr>
          <a:xfrm>
            <a:off x="214282" y="1071546"/>
            <a:ext cx="8501154" cy="3970318"/>
          </a:xfrm>
          <a:prstGeom prst="rect">
            <a:avLst/>
          </a:prstGeom>
        </p:spPr>
        <p:txBody>
          <a:bodyPr wrap="square">
            <a:spAutoFit/>
          </a:bodyPr>
          <a:lstStyle/>
          <a:p>
            <a:pPr marL="342900" indent="-342900">
              <a:buAutoNum type="arabicPeriod"/>
            </a:pPr>
            <a:r>
              <a:rPr lang="ru-RU" b="1" dirty="0" smtClean="0">
                <a:solidFill>
                  <a:schemeClr val="accent1">
                    <a:lumMod val="50000"/>
                  </a:schemeClr>
                </a:solidFill>
                <a:latin typeface="Georgia" pitchFamily="18" charset="0"/>
              </a:rPr>
              <a:t>Перов </a:t>
            </a:r>
            <a:r>
              <a:rPr lang="ru-RU" b="1" dirty="0" smtClean="0">
                <a:solidFill>
                  <a:schemeClr val="accent1">
                    <a:lumMod val="50000"/>
                  </a:schemeClr>
                </a:solidFill>
                <a:latin typeface="Georgia" pitchFamily="18" charset="0"/>
              </a:rPr>
              <a:t>В. Лучшие развивающие игры для малышей – Симферополь: Издательство Таврида, 2010 </a:t>
            </a:r>
            <a:r>
              <a:rPr lang="ru-RU" b="1" dirty="0" smtClean="0">
                <a:solidFill>
                  <a:schemeClr val="accent1">
                    <a:lumMod val="50000"/>
                  </a:schemeClr>
                </a:solidFill>
                <a:latin typeface="Georgia" pitchFamily="18" charset="0"/>
              </a:rPr>
              <a:t>г.</a:t>
            </a:r>
          </a:p>
          <a:p>
            <a:pPr marL="342900" indent="-342900">
              <a:buAutoNum type="arabicPeriod"/>
            </a:pPr>
            <a:r>
              <a:rPr lang="ru-RU" b="1" dirty="0" smtClean="0">
                <a:solidFill>
                  <a:schemeClr val="accent1">
                    <a:lumMod val="50000"/>
                  </a:schemeClr>
                </a:solidFill>
                <a:latin typeface="Georgia" pitchFamily="18" charset="0"/>
              </a:rPr>
              <a:t> Аникеев </a:t>
            </a:r>
            <a:r>
              <a:rPr lang="ru-RU" b="1" dirty="0" smtClean="0">
                <a:solidFill>
                  <a:schemeClr val="accent1">
                    <a:lumMod val="50000"/>
                  </a:schemeClr>
                </a:solidFill>
                <a:latin typeface="Georgia" pitchFamily="18" charset="0"/>
              </a:rPr>
              <a:t>Н.П. Воспитание игрой, М: Просвещение 1997 г</a:t>
            </a:r>
            <a:r>
              <a:rPr lang="ru-RU" b="1" dirty="0" smtClean="0">
                <a:solidFill>
                  <a:schemeClr val="accent1">
                    <a:lumMod val="50000"/>
                  </a:schemeClr>
                </a:solidFill>
                <a:latin typeface="Georgia" pitchFamily="18" charset="0"/>
              </a:rPr>
              <a:t>.</a:t>
            </a:r>
          </a:p>
          <a:p>
            <a:pPr marL="342900" indent="-342900">
              <a:buAutoNum type="arabicPeriod"/>
            </a:pPr>
            <a:r>
              <a:rPr lang="ru-RU" b="1" dirty="0" err="1" smtClean="0">
                <a:solidFill>
                  <a:schemeClr val="accent1">
                    <a:lumMod val="50000"/>
                  </a:schemeClr>
                </a:solidFill>
                <a:latin typeface="Georgia" pitchFamily="18" charset="0"/>
              </a:rPr>
              <a:t>Кандибург</a:t>
            </a:r>
            <a:r>
              <a:rPr lang="ru-RU" b="1" dirty="0" smtClean="0">
                <a:solidFill>
                  <a:schemeClr val="accent1">
                    <a:lumMod val="50000"/>
                  </a:schemeClr>
                </a:solidFill>
                <a:latin typeface="Georgia" pitchFamily="18" charset="0"/>
              </a:rPr>
              <a:t> </a:t>
            </a:r>
            <a:r>
              <a:rPr lang="ru-RU" b="1" dirty="0" smtClean="0">
                <a:solidFill>
                  <a:schemeClr val="accent1">
                    <a:lumMod val="50000"/>
                  </a:schemeClr>
                </a:solidFill>
                <a:latin typeface="Georgia" pitchFamily="18" charset="0"/>
              </a:rPr>
              <a:t>Г.Р. Развитие интеллектуальных способностей у детей 4-7 лет, Днепропетровск </a:t>
            </a:r>
            <a:r>
              <a:rPr lang="ru-RU" b="1" dirty="0" smtClean="0">
                <a:solidFill>
                  <a:schemeClr val="accent1">
                    <a:lumMod val="50000"/>
                  </a:schemeClr>
                </a:solidFill>
                <a:latin typeface="Georgia" pitchFamily="18" charset="0"/>
              </a:rPr>
              <a:t>1997 г.</a:t>
            </a:r>
          </a:p>
          <a:p>
            <a:r>
              <a:rPr lang="ru-RU" b="1" dirty="0" smtClean="0">
                <a:solidFill>
                  <a:schemeClr val="accent1">
                    <a:lumMod val="50000"/>
                  </a:schemeClr>
                </a:solidFill>
                <a:latin typeface="Georgia" pitchFamily="18" charset="0"/>
              </a:rPr>
              <a:t>4.  </a:t>
            </a:r>
            <a:r>
              <a:rPr lang="ru-RU" b="1" dirty="0" smtClean="0">
                <a:solidFill>
                  <a:schemeClr val="accent1">
                    <a:lumMod val="50000"/>
                  </a:schemeClr>
                </a:solidFill>
                <a:latin typeface="Georgia" pitchFamily="18" charset="0"/>
              </a:rPr>
              <a:t>Васильева Н.Н., </a:t>
            </a:r>
            <a:r>
              <a:rPr lang="ru-RU" b="1" dirty="0" err="1" smtClean="0">
                <a:solidFill>
                  <a:schemeClr val="accent1">
                    <a:lumMod val="50000"/>
                  </a:schemeClr>
                </a:solidFill>
                <a:latin typeface="Georgia" pitchFamily="18" charset="0"/>
              </a:rPr>
              <a:t>Новоторцева</a:t>
            </a:r>
            <a:r>
              <a:rPr lang="ru-RU" b="1" dirty="0" smtClean="0">
                <a:solidFill>
                  <a:schemeClr val="accent1">
                    <a:lumMod val="50000"/>
                  </a:schemeClr>
                </a:solidFill>
                <a:latin typeface="Georgia" pitchFamily="18" charset="0"/>
              </a:rPr>
              <a:t> Н. В. Развивающие игры для дошкольников. - Ярославль, Академия развития, </a:t>
            </a:r>
            <a:r>
              <a:rPr lang="ru-RU" b="1" dirty="0" smtClean="0">
                <a:solidFill>
                  <a:schemeClr val="accent1">
                    <a:lumMod val="50000"/>
                  </a:schemeClr>
                </a:solidFill>
                <a:latin typeface="Georgia" pitchFamily="18" charset="0"/>
              </a:rPr>
              <a:t>1996 г.</a:t>
            </a:r>
            <a:endParaRPr lang="ru-RU" b="1" dirty="0" smtClean="0">
              <a:solidFill>
                <a:schemeClr val="accent1">
                  <a:lumMod val="50000"/>
                </a:schemeClr>
              </a:solidFill>
              <a:latin typeface="Georgia" pitchFamily="18" charset="0"/>
            </a:endParaRPr>
          </a:p>
          <a:p>
            <a:r>
              <a:rPr lang="ru-RU" b="1" dirty="0" smtClean="0">
                <a:solidFill>
                  <a:schemeClr val="accent1">
                    <a:lumMod val="50000"/>
                  </a:schemeClr>
                </a:solidFill>
                <a:latin typeface="Georgia" pitchFamily="18" charset="0"/>
              </a:rPr>
              <a:t> 5</a:t>
            </a:r>
            <a:r>
              <a:rPr lang="ru-RU" b="1" dirty="0" smtClean="0">
                <a:solidFill>
                  <a:schemeClr val="accent1">
                    <a:lumMod val="50000"/>
                  </a:schemeClr>
                </a:solidFill>
                <a:latin typeface="Georgia" pitchFamily="18" charset="0"/>
              </a:rPr>
              <a:t>. </a:t>
            </a:r>
            <a:r>
              <a:rPr lang="ru-RU" b="1" dirty="0" err="1" smtClean="0">
                <a:solidFill>
                  <a:schemeClr val="accent1">
                    <a:lumMod val="50000"/>
                  </a:schemeClr>
                </a:solidFill>
                <a:latin typeface="Georgia" pitchFamily="18" charset="0"/>
              </a:rPr>
              <a:t>Венгер</a:t>
            </a:r>
            <a:r>
              <a:rPr lang="ru-RU" b="1" dirty="0" smtClean="0">
                <a:solidFill>
                  <a:schemeClr val="accent1">
                    <a:lumMod val="50000"/>
                  </a:schemeClr>
                </a:solidFill>
                <a:latin typeface="Georgia" pitchFamily="18" charset="0"/>
              </a:rPr>
              <a:t> </a:t>
            </a:r>
            <a:r>
              <a:rPr lang="ru-RU" b="1" dirty="0" smtClean="0">
                <a:solidFill>
                  <a:schemeClr val="accent1">
                    <a:lumMod val="50000"/>
                  </a:schemeClr>
                </a:solidFill>
                <a:latin typeface="Georgia" pitchFamily="18" charset="0"/>
              </a:rPr>
              <a:t>Л.А. и др. Игры и упражнения по развитию умственных способностей у детей дошкольного возраста. - М., </a:t>
            </a:r>
            <a:r>
              <a:rPr lang="ru-RU" b="1" dirty="0" smtClean="0">
                <a:solidFill>
                  <a:schemeClr val="accent1">
                    <a:lumMod val="50000"/>
                  </a:schemeClr>
                </a:solidFill>
                <a:latin typeface="Georgia" pitchFamily="18" charset="0"/>
              </a:rPr>
              <a:t>1989 г.</a:t>
            </a:r>
          </a:p>
          <a:p>
            <a:r>
              <a:rPr lang="ru-RU" b="1" dirty="0" smtClean="0">
                <a:solidFill>
                  <a:schemeClr val="accent1">
                    <a:lumMod val="50000"/>
                  </a:schemeClr>
                </a:solidFill>
                <a:latin typeface="Georgia" pitchFamily="18" charset="0"/>
              </a:rPr>
              <a:t>6. </a:t>
            </a:r>
            <a:r>
              <a:rPr lang="ru-RU" b="1" dirty="0" smtClean="0">
                <a:solidFill>
                  <a:schemeClr val="accent1">
                    <a:lumMod val="50000"/>
                  </a:schemeClr>
                </a:solidFill>
                <a:latin typeface="Georgia" pitchFamily="18" charset="0"/>
              </a:rPr>
              <a:t>Никитин Б.П. Развивающие игры. - М., Знание, </a:t>
            </a:r>
            <a:r>
              <a:rPr lang="ru-RU" b="1" dirty="0" smtClean="0">
                <a:solidFill>
                  <a:schemeClr val="accent1">
                    <a:lumMod val="50000"/>
                  </a:schemeClr>
                </a:solidFill>
                <a:latin typeface="Georgia" pitchFamily="18" charset="0"/>
              </a:rPr>
              <a:t>1994 г.</a:t>
            </a:r>
          </a:p>
          <a:p>
            <a:r>
              <a:rPr lang="ru-RU" b="1" dirty="0" smtClean="0">
                <a:solidFill>
                  <a:schemeClr val="accent1">
                    <a:lumMod val="50000"/>
                  </a:schemeClr>
                </a:solidFill>
                <a:latin typeface="Georgia" pitchFamily="18" charset="0"/>
              </a:rPr>
              <a:t>7.  </a:t>
            </a:r>
            <a:r>
              <a:rPr lang="ru-RU" b="1" dirty="0" smtClean="0">
                <a:solidFill>
                  <a:schemeClr val="accent1">
                    <a:lumMod val="50000"/>
                  </a:schemeClr>
                </a:solidFill>
                <a:latin typeface="Georgia" pitchFamily="18" charset="0"/>
              </a:rPr>
              <a:t>Слепович Е.С. Игровая деятельность детей с задержкой психического развития. - М.: Педагогика, </a:t>
            </a:r>
            <a:r>
              <a:rPr lang="ru-RU" b="1" dirty="0" smtClean="0">
                <a:solidFill>
                  <a:schemeClr val="accent1">
                    <a:lumMod val="50000"/>
                  </a:schemeClr>
                </a:solidFill>
                <a:latin typeface="Georgia" pitchFamily="18" charset="0"/>
              </a:rPr>
              <a:t>1990 г.</a:t>
            </a:r>
          </a:p>
          <a:p>
            <a:r>
              <a:rPr lang="ru-RU" b="1" dirty="0" smtClean="0">
                <a:solidFill>
                  <a:schemeClr val="accent1">
                    <a:lumMod val="50000"/>
                  </a:schemeClr>
                </a:solidFill>
                <a:latin typeface="Georgia" pitchFamily="18" charset="0"/>
              </a:rPr>
              <a:t>8. Богуславская </a:t>
            </a:r>
            <a:r>
              <a:rPr lang="ru-RU" b="1" dirty="0" smtClean="0">
                <a:solidFill>
                  <a:schemeClr val="accent1">
                    <a:lumMod val="50000"/>
                  </a:schemeClr>
                </a:solidFill>
                <a:latin typeface="Georgia" pitchFamily="18" charset="0"/>
              </a:rPr>
              <a:t>З. М., Смирнова Е. О. Развивающие игры для детей дошкольного возраста. М. </a:t>
            </a:r>
            <a:r>
              <a:rPr lang="ru-RU" b="1" dirty="0" smtClean="0">
                <a:solidFill>
                  <a:schemeClr val="accent1">
                    <a:lumMod val="50000"/>
                  </a:schemeClr>
                </a:solidFill>
                <a:latin typeface="Georgia" pitchFamily="18" charset="0"/>
              </a:rPr>
              <a:t>Просвещение 1991 г.</a:t>
            </a:r>
            <a:endParaRPr lang="ru-RU" b="1" dirty="0" smtClean="0">
              <a:solidFill>
                <a:schemeClr val="accent1">
                  <a:lumMod val="50000"/>
                </a:schemeClr>
              </a:solidFill>
              <a:latin typeface="Georgia"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28846-drawing-daytime-service-close_up-light-1920x1080.jpg"/>
          <p:cNvPicPr>
            <a:picLocks noChangeAspect="1"/>
          </p:cNvPicPr>
          <p:nvPr/>
        </p:nvPicPr>
        <p:blipFill>
          <a:blip r:embed="rId2"/>
          <a:stretch>
            <a:fillRect/>
          </a:stretch>
        </p:blipFill>
        <p:spPr>
          <a:xfrm>
            <a:off x="0" y="0"/>
            <a:ext cx="9144000" cy="6858000"/>
          </a:xfrm>
          <a:prstGeom prst="rect">
            <a:avLst/>
          </a:prstGeom>
        </p:spPr>
      </p:pic>
      <p:sp>
        <p:nvSpPr>
          <p:cNvPr id="3" name="Прямоугольник 2"/>
          <p:cNvSpPr/>
          <p:nvPr/>
        </p:nvSpPr>
        <p:spPr>
          <a:xfrm>
            <a:off x="4000496" y="428604"/>
            <a:ext cx="1136850" cy="461665"/>
          </a:xfrm>
          <a:prstGeom prst="rect">
            <a:avLst/>
          </a:prstGeom>
        </p:spPr>
        <p:txBody>
          <a:bodyPr wrap="none">
            <a:spAutoFit/>
          </a:bodyPr>
          <a:lstStyle/>
          <a:p>
            <a:r>
              <a:rPr lang="ru-RU" sz="2400" b="1" dirty="0" smtClean="0">
                <a:solidFill>
                  <a:schemeClr val="accent1">
                    <a:lumMod val="50000"/>
                  </a:schemeClr>
                </a:solidFill>
                <a:latin typeface="Georgia" pitchFamily="18" charset="0"/>
              </a:rPr>
              <a:t>Цель:</a:t>
            </a:r>
            <a:endParaRPr lang="ru-RU" sz="2400" dirty="0">
              <a:solidFill>
                <a:schemeClr val="accent1">
                  <a:lumMod val="50000"/>
                </a:schemeClr>
              </a:solidFill>
              <a:latin typeface="Georgia" pitchFamily="18" charset="0"/>
            </a:endParaRPr>
          </a:p>
        </p:txBody>
      </p:sp>
      <p:sp>
        <p:nvSpPr>
          <p:cNvPr id="5" name="Прямоугольник 4"/>
          <p:cNvSpPr/>
          <p:nvPr/>
        </p:nvSpPr>
        <p:spPr>
          <a:xfrm>
            <a:off x="571472" y="1000108"/>
            <a:ext cx="8215370" cy="646331"/>
          </a:xfrm>
          <a:prstGeom prst="rect">
            <a:avLst/>
          </a:prstGeom>
        </p:spPr>
        <p:txBody>
          <a:bodyPr wrap="square">
            <a:spAutoFit/>
          </a:bodyPr>
          <a:lstStyle/>
          <a:p>
            <a:pPr>
              <a:buNone/>
            </a:pPr>
            <a:r>
              <a:rPr lang="ru-RU" b="1" dirty="0" smtClean="0">
                <a:solidFill>
                  <a:schemeClr val="accent1">
                    <a:lumMod val="50000"/>
                  </a:schemeClr>
                </a:solidFill>
                <a:latin typeface="Georgia" pitchFamily="18" charset="0"/>
              </a:rPr>
              <a:t>1.  Расширить собственное представление о влиянии развивающих игр на умственное развитие детей с ЗПР.</a:t>
            </a:r>
            <a:endParaRPr lang="ru-RU" b="1" dirty="0">
              <a:solidFill>
                <a:schemeClr val="accent1">
                  <a:lumMod val="50000"/>
                </a:schemeClr>
              </a:solidFill>
              <a:latin typeface="Georgia" pitchFamily="18" charset="0"/>
            </a:endParaRPr>
          </a:p>
        </p:txBody>
      </p:sp>
      <p:sp>
        <p:nvSpPr>
          <p:cNvPr id="6" name="Прямоугольник 5"/>
          <p:cNvSpPr/>
          <p:nvPr/>
        </p:nvSpPr>
        <p:spPr>
          <a:xfrm>
            <a:off x="3714744" y="1857364"/>
            <a:ext cx="1487908" cy="461665"/>
          </a:xfrm>
          <a:prstGeom prst="rect">
            <a:avLst/>
          </a:prstGeom>
        </p:spPr>
        <p:txBody>
          <a:bodyPr wrap="none">
            <a:spAutoFit/>
          </a:bodyPr>
          <a:lstStyle/>
          <a:p>
            <a:r>
              <a:rPr lang="ru-RU" sz="2400" b="1" dirty="0" smtClean="0">
                <a:solidFill>
                  <a:schemeClr val="accent1">
                    <a:lumMod val="50000"/>
                  </a:schemeClr>
                </a:solidFill>
                <a:latin typeface="Georgia" pitchFamily="18" charset="0"/>
              </a:rPr>
              <a:t>Задачи:</a:t>
            </a:r>
            <a:endParaRPr lang="ru-RU" sz="2400" dirty="0">
              <a:solidFill>
                <a:schemeClr val="accent1">
                  <a:lumMod val="50000"/>
                </a:schemeClr>
              </a:solidFill>
              <a:latin typeface="Georgia" pitchFamily="18" charset="0"/>
            </a:endParaRPr>
          </a:p>
        </p:txBody>
      </p:sp>
      <p:sp>
        <p:nvSpPr>
          <p:cNvPr id="7" name="Прямоугольник 6"/>
          <p:cNvSpPr/>
          <p:nvPr/>
        </p:nvSpPr>
        <p:spPr>
          <a:xfrm>
            <a:off x="500034" y="2928934"/>
            <a:ext cx="8143932" cy="1200329"/>
          </a:xfrm>
          <a:prstGeom prst="rect">
            <a:avLst/>
          </a:prstGeom>
        </p:spPr>
        <p:txBody>
          <a:bodyPr wrap="square">
            <a:spAutoFit/>
          </a:bodyPr>
          <a:lstStyle/>
          <a:p>
            <a:pPr lvl="0">
              <a:buNone/>
            </a:pPr>
            <a:r>
              <a:rPr lang="ru-RU" b="1" dirty="0" smtClean="0">
                <a:solidFill>
                  <a:schemeClr val="accent1">
                    <a:lumMod val="50000"/>
                  </a:schemeClr>
                </a:solidFill>
                <a:latin typeface="Georgia" pitchFamily="18" charset="0"/>
              </a:rPr>
              <a:t>1. Изучить  методическую литературу по теме самообразования.</a:t>
            </a:r>
          </a:p>
          <a:p>
            <a:pPr lvl="0">
              <a:buNone/>
            </a:pPr>
            <a:r>
              <a:rPr lang="ru-RU" b="1" dirty="0" smtClean="0">
                <a:solidFill>
                  <a:schemeClr val="accent1">
                    <a:lumMod val="50000"/>
                  </a:schemeClr>
                </a:solidFill>
                <a:latin typeface="Georgia" pitchFamily="18" charset="0"/>
              </a:rPr>
              <a:t>2. Организовывать систематическое  использование развивающих игр в ОД, в совместной деятельности воспитателя с детьми.</a:t>
            </a:r>
            <a:endParaRPr lang="ru-RU" b="1" dirty="0">
              <a:solidFill>
                <a:schemeClr val="accent1">
                  <a:lumMod val="50000"/>
                </a:schemeClr>
              </a:solidFill>
              <a:latin typeface="Georgia"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28846-drawing-daytime-service-close_up-light-1920x1080.jpg"/>
          <p:cNvPicPr>
            <a:picLocks noChangeAspect="1"/>
          </p:cNvPicPr>
          <p:nvPr/>
        </p:nvPicPr>
        <p:blipFill>
          <a:blip r:embed="rId2"/>
          <a:stretch>
            <a:fillRect/>
          </a:stretch>
        </p:blipFill>
        <p:spPr>
          <a:xfrm>
            <a:off x="0" y="0"/>
            <a:ext cx="9144000" cy="6858000"/>
          </a:xfrm>
          <a:prstGeom prst="rect">
            <a:avLst/>
          </a:prstGeom>
        </p:spPr>
      </p:pic>
      <p:sp>
        <p:nvSpPr>
          <p:cNvPr id="3" name="Прямоугольник 2"/>
          <p:cNvSpPr/>
          <p:nvPr/>
        </p:nvSpPr>
        <p:spPr>
          <a:xfrm>
            <a:off x="928662" y="428604"/>
            <a:ext cx="7111242" cy="461665"/>
          </a:xfrm>
          <a:prstGeom prst="rect">
            <a:avLst/>
          </a:prstGeom>
        </p:spPr>
        <p:txBody>
          <a:bodyPr wrap="none">
            <a:spAutoFit/>
          </a:bodyPr>
          <a:lstStyle/>
          <a:p>
            <a:r>
              <a:rPr lang="ru-RU" sz="2400" b="1" dirty="0" smtClean="0">
                <a:solidFill>
                  <a:schemeClr val="accent1">
                    <a:lumMod val="50000"/>
                  </a:schemeClr>
                </a:solidFill>
                <a:latin typeface="Georgia" pitchFamily="18" charset="0"/>
              </a:rPr>
              <a:t>Какие игры называются развивающими</a:t>
            </a:r>
            <a:r>
              <a:rPr lang="ru-RU" sz="2400" dirty="0" smtClean="0">
                <a:solidFill>
                  <a:schemeClr val="accent1">
                    <a:lumMod val="50000"/>
                  </a:schemeClr>
                </a:solidFill>
                <a:latin typeface="Georgia" pitchFamily="18" charset="0"/>
              </a:rPr>
              <a:t>?</a:t>
            </a:r>
            <a:endParaRPr lang="ru-RU" sz="2400" dirty="0">
              <a:solidFill>
                <a:schemeClr val="accent1">
                  <a:lumMod val="50000"/>
                </a:schemeClr>
              </a:solidFill>
              <a:latin typeface="Georgia" pitchFamily="18" charset="0"/>
            </a:endParaRPr>
          </a:p>
        </p:txBody>
      </p:sp>
      <p:sp>
        <p:nvSpPr>
          <p:cNvPr id="5" name="Прямоугольник 4"/>
          <p:cNvSpPr/>
          <p:nvPr/>
        </p:nvSpPr>
        <p:spPr>
          <a:xfrm>
            <a:off x="357158" y="2000240"/>
            <a:ext cx="8358246" cy="2554545"/>
          </a:xfrm>
          <a:prstGeom prst="rect">
            <a:avLst/>
          </a:prstGeom>
        </p:spPr>
        <p:txBody>
          <a:bodyPr wrap="square">
            <a:spAutoFit/>
          </a:bodyPr>
          <a:lstStyle/>
          <a:p>
            <a:r>
              <a:rPr lang="ru-RU" b="1" dirty="0" smtClean="0">
                <a:solidFill>
                  <a:schemeClr val="accent1">
                    <a:lumMod val="50000"/>
                  </a:schemeClr>
                </a:solidFill>
                <a:latin typeface="Georgia" pitchFamily="18" charset="0"/>
              </a:rPr>
              <a:t> </a:t>
            </a:r>
            <a:r>
              <a:rPr lang="ru-RU" b="1" dirty="0" smtClean="0">
                <a:solidFill>
                  <a:schemeClr val="accent1">
                    <a:lumMod val="50000"/>
                  </a:schemeClr>
                </a:solidFill>
                <a:latin typeface="Georgia" pitchFamily="18" charset="0"/>
              </a:rPr>
              <a:t>       </a:t>
            </a:r>
            <a:r>
              <a:rPr lang="ru-RU" sz="2000" b="1" dirty="0" smtClean="0">
                <a:solidFill>
                  <a:schemeClr val="accent1">
                    <a:lumMod val="50000"/>
                  </a:schemeClr>
                </a:solidFill>
                <a:latin typeface="Georgia" pitchFamily="18" charset="0"/>
              </a:rPr>
              <a:t>Развивающие </a:t>
            </a:r>
            <a:r>
              <a:rPr lang="ru-RU" sz="2000" b="1" dirty="0" smtClean="0">
                <a:solidFill>
                  <a:schemeClr val="accent1">
                    <a:lumMod val="50000"/>
                  </a:schemeClr>
                </a:solidFill>
                <a:latin typeface="Georgia" pitchFamily="18" charset="0"/>
              </a:rPr>
              <a:t>игры – это те игры, которые способствуют развитию.  Неважно идет ли речь о развитии мелкой моторики, речи, творческих способностей.   Игра, которая способствует развитию какого-либо интеллектуального или физического навыка, является развивающей.  Каждая игра может быть развивающей, если не делать за ребенка то, что он сам может сделать, не думать за него, если он сам может додуматься.</a:t>
            </a:r>
            <a:endParaRPr lang="ru-RU" sz="2000" dirty="0">
              <a:solidFill>
                <a:schemeClr val="accent1">
                  <a:lumMod val="50000"/>
                </a:schemeClr>
              </a:solidFill>
              <a:latin typeface="Georgia"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28846-drawing-daytime-service-close_up-light-1920x1080.jpg"/>
          <p:cNvPicPr>
            <a:picLocks noChangeAspect="1"/>
          </p:cNvPicPr>
          <p:nvPr/>
        </p:nvPicPr>
        <p:blipFill>
          <a:blip r:embed="rId2"/>
          <a:stretch>
            <a:fillRect/>
          </a:stretch>
        </p:blipFill>
        <p:spPr>
          <a:xfrm>
            <a:off x="0" y="0"/>
            <a:ext cx="9144000" cy="6858000"/>
          </a:xfrm>
          <a:prstGeom prst="rect">
            <a:avLst/>
          </a:prstGeom>
        </p:spPr>
      </p:pic>
      <p:sp>
        <p:nvSpPr>
          <p:cNvPr id="6" name="Прямоугольник 5"/>
          <p:cNvSpPr/>
          <p:nvPr/>
        </p:nvSpPr>
        <p:spPr>
          <a:xfrm>
            <a:off x="428596" y="285728"/>
            <a:ext cx="8072494" cy="461665"/>
          </a:xfrm>
          <a:prstGeom prst="rect">
            <a:avLst/>
          </a:prstGeom>
        </p:spPr>
        <p:txBody>
          <a:bodyPr wrap="square">
            <a:spAutoFit/>
          </a:bodyPr>
          <a:lstStyle/>
          <a:p>
            <a:pPr algn="ctr"/>
            <a:r>
              <a:rPr lang="ru-RU" sz="2400" b="1" u="sng" dirty="0" smtClean="0">
                <a:solidFill>
                  <a:schemeClr val="accent1">
                    <a:lumMod val="50000"/>
                  </a:schemeClr>
                </a:solidFill>
                <a:latin typeface="Georgia" pitchFamily="18" charset="0"/>
              </a:rPr>
              <a:t>Цель развивающей игры:  </a:t>
            </a:r>
            <a:endParaRPr lang="ru-RU" sz="2400" dirty="0">
              <a:solidFill>
                <a:schemeClr val="accent1">
                  <a:lumMod val="50000"/>
                </a:schemeClr>
              </a:solidFill>
              <a:latin typeface="Georgia" pitchFamily="18" charset="0"/>
            </a:endParaRPr>
          </a:p>
        </p:txBody>
      </p:sp>
      <p:sp>
        <p:nvSpPr>
          <p:cNvPr id="7" name="Прямоугольник 6"/>
          <p:cNvSpPr/>
          <p:nvPr/>
        </p:nvSpPr>
        <p:spPr>
          <a:xfrm>
            <a:off x="571472" y="928670"/>
            <a:ext cx="3429024" cy="830997"/>
          </a:xfrm>
          <a:prstGeom prst="rect">
            <a:avLst/>
          </a:prstGeom>
        </p:spPr>
        <p:txBody>
          <a:bodyPr wrap="square">
            <a:spAutoFit/>
          </a:bodyPr>
          <a:lstStyle/>
          <a:p>
            <a:r>
              <a:rPr lang="ru-RU" sz="1600" b="1" dirty="0" smtClean="0">
                <a:solidFill>
                  <a:schemeClr val="accent1">
                    <a:lumMod val="50000"/>
                  </a:schemeClr>
                </a:solidFill>
                <a:latin typeface="Georgia" pitchFamily="18" charset="0"/>
              </a:rPr>
              <a:t>1.   Познавательная (обучение способам действия с предметами)</a:t>
            </a:r>
            <a:endParaRPr lang="ru-RU" sz="1600" b="1" dirty="0">
              <a:solidFill>
                <a:schemeClr val="accent1">
                  <a:lumMod val="50000"/>
                </a:schemeClr>
              </a:solidFill>
              <a:latin typeface="Georgia" pitchFamily="18" charset="0"/>
            </a:endParaRPr>
          </a:p>
        </p:txBody>
      </p:sp>
      <p:pic>
        <p:nvPicPr>
          <p:cNvPr id="8" name="Picture 3" descr="C:\Users\User\Documents\Стоп-кадр\IMG_20181224_153852.jpg"/>
          <p:cNvPicPr>
            <a:picLocks noChangeAspect="1" noChangeArrowheads="1"/>
          </p:cNvPicPr>
          <p:nvPr/>
        </p:nvPicPr>
        <p:blipFill>
          <a:blip r:embed="rId3" cstate="print"/>
          <a:srcRect/>
          <a:stretch>
            <a:fillRect/>
          </a:stretch>
        </p:blipFill>
        <p:spPr bwMode="auto">
          <a:xfrm>
            <a:off x="642910" y="1976428"/>
            <a:ext cx="3362125" cy="4482834"/>
          </a:xfrm>
          <a:prstGeom prst="rect">
            <a:avLst/>
          </a:prstGeom>
          <a:noFill/>
          <a:ln w="38100">
            <a:solidFill>
              <a:schemeClr val="accent1">
                <a:lumMod val="50000"/>
              </a:schemeClr>
            </a:solidFill>
          </a:ln>
        </p:spPr>
      </p:pic>
      <p:sp>
        <p:nvSpPr>
          <p:cNvPr id="9" name="Прямоугольник 8"/>
          <p:cNvSpPr/>
          <p:nvPr/>
        </p:nvSpPr>
        <p:spPr>
          <a:xfrm>
            <a:off x="4857752" y="928670"/>
            <a:ext cx="3714776" cy="830997"/>
          </a:xfrm>
          <a:prstGeom prst="rect">
            <a:avLst/>
          </a:prstGeom>
        </p:spPr>
        <p:txBody>
          <a:bodyPr wrap="square">
            <a:spAutoFit/>
          </a:bodyPr>
          <a:lstStyle/>
          <a:p>
            <a:r>
              <a:rPr lang="ru-RU" sz="1600" b="1" dirty="0" smtClean="0">
                <a:solidFill>
                  <a:schemeClr val="accent1">
                    <a:lumMod val="50000"/>
                  </a:schemeClr>
                </a:solidFill>
                <a:latin typeface="Georgia" pitchFamily="18" charset="0"/>
              </a:rPr>
              <a:t>2.  Воспитательная (обучении способам сотрудничества, общения между   детьми).    </a:t>
            </a:r>
            <a:endParaRPr lang="ru-RU" sz="1600" b="1" dirty="0">
              <a:solidFill>
                <a:schemeClr val="accent1">
                  <a:lumMod val="50000"/>
                </a:schemeClr>
              </a:solidFill>
              <a:latin typeface="Georgia" pitchFamily="18" charset="0"/>
            </a:endParaRPr>
          </a:p>
        </p:txBody>
      </p:sp>
      <p:pic>
        <p:nvPicPr>
          <p:cNvPr id="10" name="Picture 2" descr="C:\Users\User\Documents\Лето -стенд\IMG_20180622_103549.jpg"/>
          <p:cNvPicPr>
            <a:picLocks noChangeAspect="1" noChangeArrowheads="1"/>
          </p:cNvPicPr>
          <p:nvPr/>
        </p:nvPicPr>
        <p:blipFill>
          <a:blip r:embed="rId4" cstate="print"/>
          <a:srcRect/>
          <a:stretch>
            <a:fillRect/>
          </a:stretch>
        </p:blipFill>
        <p:spPr bwMode="auto">
          <a:xfrm>
            <a:off x="4929190" y="1928802"/>
            <a:ext cx="3392094" cy="4522792"/>
          </a:xfrm>
          <a:prstGeom prst="rect">
            <a:avLst/>
          </a:prstGeom>
          <a:noFill/>
          <a:ln w="38100">
            <a:solidFill>
              <a:schemeClr val="accent1">
                <a:lumMod val="50000"/>
              </a:schemeClr>
            </a:solid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28846-drawing-daytime-service-close_up-light-1920x1080.jpg"/>
          <p:cNvPicPr>
            <a:picLocks noChangeAspect="1"/>
          </p:cNvPicPr>
          <p:nvPr/>
        </p:nvPicPr>
        <p:blipFill>
          <a:blip r:embed="rId2"/>
          <a:stretch>
            <a:fillRect/>
          </a:stretch>
        </p:blipFill>
        <p:spPr>
          <a:xfrm>
            <a:off x="0" y="0"/>
            <a:ext cx="9144000" cy="6858000"/>
          </a:xfrm>
          <a:prstGeom prst="rect">
            <a:avLst/>
          </a:prstGeom>
        </p:spPr>
      </p:pic>
      <p:sp>
        <p:nvSpPr>
          <p:cNvPr id="3" name="Прямоугольник 2"/>
          <p:cNvSpPr/>
          <p:nvPr/>
        </p:nvSpPr>
        <p:spPr>
          <a:xfrm>
            <a:off x="1114964" y="285728"/>
            <a:ext cx="6914072" cy="461665"/>
          </a:xfrm>
          <a:prstGeom prst="rect">
            <a:avLst/>
          </a:prstGeom>
        </p:spPr>
        <p:txBody>
          <a:bodyPr wrap="none">
            <a:spAutoFit/>
          </a:bodyPr>
          <a:lstStyle/>
          <a:p>
            <a:r>
              <a:rPr lang="ru-RU" sz="2400" b="1" dirty="0" smtClean="0">
                <a:solidFill>
                  <a:schemeClr val="accent1">
                    <a:lumMod val="50000"/>
                  </a:schemeClr>
                </a:solidFill>
                <a:latin typeface="Georgia" pitchFamily="18" charset="0"/>
              </a:rPr>
              <a:t>Основные принципы развивающих игр</a:t>
            </a:r>
            <a:r>
              <a:rPr lang="ru-RU" sz="2400" dirty="0" smtClean="0">
                <a:solidFill>
                  <a:schemeClr val="accent1">
                    <a:lumMod val="50000"/>
                  </a:schemeClr>
                </a:solidFill>
                <a:latin typeface="Georgia" pitchFamily="18" charset="0"/>
              </a:rPr>
              <a:t>:</a:t>
            </a:r>
            <a:endParaRPr lang="ru-RU" sz="2400" dirty="0">
              <a:solidFill>
                <a:schemeClr val="accent1">
                  <a:lumMod val="50000"/>
                </a:schemeClr>
              </a:solidFill>
              <a:latin typeface="Georgia" pitchFamily="18" charset="0"/>
            </a:endParaRPr>
          </a:p>
        </p:txBody>
      </p:sp>
      <p:pic>
        <p:nvPicPr>
          <p:cNvPr id="5" name="Picture 2" descr="C:\Users\User\Documents\Стоп-кадр\IMG_20181030_115528.jpg"/>
          <p:cNvPicPr>
            <a:picLocks noChangeAspect="1" noChangeArrowheads="1"/>
          </p:cNvPicPr>
          <p:nvPr/>
        </p:nvPicPr>
        <p:blipFill>
          <a:blip r:embed="rId3" cstate="print"/>
          <a:srcRect/>
          <a:stretch>
            <a:fillRect/>
          </a:stretch>
        </p:blipFill>
        <p:spPr>
          <a:xfrm>
            <a:off x="4929190" y="1071546"/>
            <a:ext cx="3790962" cy="5054617"/>
          </a:xfrm>
          <a:prstGeom prst="rect">
            <a:avLst/>
          </a:prstGeom>
          <a:ln w="38100">
            <a:solidFill>
              <a:schemeClr val="accent1">
                <a:lumMod val="50000"/>
              </a:schemeClr>
            </a:solidFill>
          </a:ln>
        </p:spPr>
      </p:pic>
      <p:sp>
        <p:nvSpPr>
          <p:cNvPr id="6" name="Прямоугольник 5"/>
          <p:cNvSpPr/>
          <p:nvPr/>
        </p:nvSpPr>
        <p:spPr>
          <a:xfrm>
            <a:off x="285720" y="1857364"/>
            <a:ext cx="4357718" cy="3139321"/>
          </a:xfrm>
          <a:prstGeom prst="rect">
            <a:avLst/>
          </a:prstGeom>
        </p:spPr>
        <p:txBody>
          <a:bodyPr wrap="square">
            <a:spAutoFit/>
          </a:bodyPr>
          <a:lstStyle/>
          <a:p>
            <a:pPr>
              <a:buNone/>
            </a:pPr>
            <a:r>
              <a:rPr lang="ru-RU" dirty="0" smtClean="0">
                <a:solidFill>
                  <a:schemeClr val="accent1">
                    <a:lumMod val="50000"/>
                  </a:schemeClr>
                </a:solidFill>
                <a:latin typeface="Georgia" pitchFamily="18" charset="0"/>
              </a:rPr>
              <a:t>1.    </a:t>
            </a:r>
            <a:r>
              <a:rPr lang="ru-RU" b="1" dirty="0" smtClean="0">
                <a:solidFill>
                  <a:schemeClr val="accent1">
                    <a:lumMod val="50000"/>
                  </a:schemeClr>
                </a:solidFill>
                <a:latin typeface="Georgia" pitchFamily="18" charset="0"/>
              </a:rPr>
              <a:t>Совмещение элементов игры и учения        </a:t>
            </a:r>
          </a:p>
          <a:p>
            <a:pPr>
              <a:buNone/>
            </a:pPr>
            <a:r>
              <a:rPr lang="ru-RU" b="1" dirty="0" smtClean="0">
                <a:solidFill>
                  <a:schemeClr val="accent1">
                    <a:lumMod val="50000"/>
                  </a:schemeClr>
                </a:solidFill>
                <a:latin typeface="Georgia" pitchFamily="18" charset="0"/>
              </a:rPr>
              <a:t>  2.    Постепенное усложнение обучающих задач и условий игры</a:t>
            </a:r>
          </a:p>
          <a:p>
            <a:pPr>
              <a:buNone/>
            </a:pPr>
            <a:r>
              <a:rPr lang="ru-RU" b="1" dirty="0" smtClean="0">
                <a:solidFill>
                  <a:schemeClr val="accent1">
                    <a:lumMod val="50000"/>
                  </a:schemeClr>
                </a:solidFill>
                <a:latin typeface="Georgia" pitchFamily="18" charset="0"/>
              </a:rPr>
              <a:t> 3.     Повышение умственной активности ребенка</a:t>
            </a:r>
          </a:p>
          <a:p>
            <a:pPr>
              <a:buNone/>
            </a:pPr>
            <a:r>
              <a:rPr lang="ru-RU" b="1" dirty="0" smtClean="0">
                <a:solidFill>
                  <a:schemeClr val="accent1">
                    <a:lumMod val="50000"/>
                  </a:schemeClr>
                </a:solidFill>
                <a:latin typeface="Georgia" pitchFamily="18" charset="0"/>
              </a:rPr>
              <a:t>  4.    Формирование вербального и не вербального общения</a:t>
            </a:r>
          </a:p>
          <a:p>
            <a:pPr>
              <a:buNone/>
            </a:pPr>
            <a:r>
              <a:rPr lang="ru-RU" b="1" dirty="0" smtClean="0">
                <a:solidFill>
                  <a:schemeClr val="accent1">
                    <a:lumMod val="50000"/>
                  </a:schemeClr>
                </a:solidFill>
                <a:latin typeface="Georgia" pitchFamily="18" charset="0"/>
              </a:rPr>
              <a:t>   5.    Единство обучающих и воспитательных воздействий.</a:t>
            </a:r>
            <a:endParaRPr lang="ru-RU" b="1" dirty="0" smtClean="0">
              <a:solidFill>
                <a:schemeClr val="accent1">
                  <a:lumMod val="50000"/>
                </a:schemeClr>
              </a:solidFill>
              <a:latin typeface="Georgia"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28846-drawing-daytime-service-close_up-light-1920x1080.jpg"/>
          <p:cNvPicPr>
            <a:picLocks noChangeAspect="1"/>
          </p:cNvPicPr>
          <p:nvPr/>
        </p:nvPicPr>
        <p:blipFill>
          <a:blip r:embed="rId2"/>
          <a:stretch>
            <a:fillRect/>
          </a:stretch>
        </p:blipFill>
        <p:spPr>
          <a:xfrm>
            <a:off x="0" y="0"/>
            <a:ext cx="9144000" cy="6858000"/>
          </a:xfrm>
          <a:prstGeom prst="rect">
            <a:avLst/>
          </a:prstGeom>
        </p:spPr>
      </p:pic>
      <p:sp>
        <p:nvSpPr>
          <p:cNvPr id="3" name="Прямоугольник 2"/>
          <p:cNvSpPr/>
          <p:nvPr/>
        </p:nvSpPr>
        <p:spPr>
          <a:xfrm>
            <a:off x="1071538" y="285728"/>
            <a:ext cx="7098418" cy="461665"/>
          </a:xfrm>
          <a:prstGeom prst="rect">
            <a:avLst/>
          </a:prstGeom>
        </p:spPr>
        <p:txBody>
          <a:bodyPr wrap="none">
            <a:spAutoFit/>
          </a:bodyPr>
          <a:lstStyle/>
          <a:p>
            <a:r>
              <a:rPr lang="ru-RU" sz="2400" b="1" dirty="0" smtClean="0">
                <a:solidFill>
                  <a:schemeClr val="accent1">
                    <a:lumMod val="50000"/>
                  </a:schemeClr>
                </a:solidFill>
                <a:latin typeface="Georgia" pitchFamily="18" charset="0"/>
              </a:rPr>
              <a:t>Развивающие игры могут быть разными:</a:t>
            </a:r>
            <a:endParaRPr lang="ru-RU" sz="2400" dirty="0">
              <a:solidFill>
                <a:schemeClr val="accent1">
                  <a:lumMod val="50000"/>
                </a:schemeClr>
              </a:solidFill>
              <a:latin typeface="Georgia" pitchFamily="18" charset="0"/>
            </a:endParaRPr>
          </a:p>
        </p:txBody>
      </p:sp>
      <p:pic>
        <p:nvPicPr>
          <p:cNvPr id="5" name="Picture 2" descr="C:\Users\User\Documents\Стоп-кадр\IMG_20190326_155107.jpg"/>
          <p:cNvPicPr>
            <a:picLocks noChangeAspect="1" noChangeArrowheads="1"/>
          </p:cNvPicPr>
          <p:nvPr/>
        </p:nvPicPr>
        <p:blipFill>
          <a:blip r:embed="rId3" cstate="print"/>
          <a:srcRect/>
          <a:stretch>
            <a:fillRect/>
          </a:stretch>
        </p:blipFill>
        <p:spPr bwMode="auto">
          <a:xfrm>
            <a:off x="4768456" y="1000108"/>
            <a:ext cx="4005276" cy="5340369"/>
          </a:xfrm>
          <a:prstGeom prst="rect">
            <a:avLst/>
          </a:prstGeom>
          <a:noFill/>
          <a:ln w="38100">
            <a:solidFill>
              <a:schemeClr val="accent1">
                <a:lumMod val="50000"/>
              </a:schemeClr>
            </a:solidFill>
          </a:ln>
        </p:spPr>
      </p:pic>
      <p:sp>
        <p:nvSpPr>
          <p:cNvPr id="6" name="Прямоугольник 5"/>
          <p:cNvSpPr/>
          <p:nvPr/>
        </p:nvSpPr>
        <p:spPr>
          <a:xfrm>
            <a:off x="285720" y="1571612"/>
            <a:ext cx="4572000" cy="2585323"/>
          </a:xfrm>
          <a:prstGeom prst="rect">
            <a:avLst/>
          </a:prstGeom>
        </p:spPr>
        <p:txBody>
          <a:bodyPr>
            <a:spAutoFit/>
          </a:bodyPr>
          <a:lstStyle/>
          <a:p>
            <a:pPr>
              <a:buNone/>
            </a:pPr>
            <a:r>
              <a:rPr lang="ru-RU" dirty="0" smtClean="0">
                <a:solidFill>
                  <a:schemeClr val="accent1">
                    <a:lumMod val="50000"/>
                  </a:schemeClr>
                </a:solidFill>
                <a:latin typeface="Georgia" pitchFamily="18" charset="0"/>
              </a:rPr>
              <a:t>1</a:t>
            </a:r>
            <a:r>
              <a:rPr lang="ru-RU" b="1" dirty="0" smtClean="0">
                <a:solidFill>
                  <a:schemeClr val="accent1">
                    <a:lumMod val="50000"/>
                  </a:schemeClr>
                </a:solidFill>
                <a:latin typeface="Georgia" pitchFamily="18" charset="0"/>
              </a:rPr>
              <a:t>. Настольно-печатные (лото, домино, шахматы, шашки и др.)</a:t>
            </a:r>
          </a:p>
          <a:p>
            <a:pPr>
              <a:buNone/>
            </a:pPr>
            <a:r>
              <a:rPr lang="ru-RU" b="1" dirty="0" smtClean="0">
                <a:solidFill>
                  <a:schemeClr val="accent1">
                    <a:lumMod val="50000"/>
                  </a:schemeClr>
                </a:solidFill>
                <a:latin typeface="Georgia" pitchFamily="18" charset="0"/>
              </a:rPr>
              <a:t>2. Словесные (считалочки, скороговорки, </a:t>
            </a:r>
            <a:r>
              <a:rPr lang="ru-RU" b="1" dirty="0" err="1" smtClean="0">
                <a:solidFill>
                  <a:schemeClr val="accent1">
                    <a:lumMod val="50000"/>
                  </a:schemeClr>
                </a:solidFill>
                <a:latin typeface="Georgia" pitchFamily="18" charset="0"/>
              </a:rPr>
              <a:t>потешки</a:t>
            </a:r>
            <a:r>
              <a:rPr lang="ru-RU" b="1" dirty="0" smtClean="0">
                <a:solidFill>
                  <a:schemeClr val="accent1">
                    <a:lumMod val="50000"/>
                  </a:schemeClr>
                </a:solidFill>
                <a:latin typeface="Georgia" pitchFamily="18" charset="0"/>
              </a:rPr>
              <a:t>)</a:t>
            </a:r>
          </a:p>
          <a:p>
            <a:pPr>
              <a:buNone/>
            </a:pPr>
            <a:r>
              <a:rPr lang="ru-RU" b="1" dirty="0" smtClean="0">
                <a:solidFill>
                  <a:schemeClr val="accent1">
                    <a:lumMod val="50000"/>
                  </a:schemeClr>
                </a:solidFill>
                <a:latin typeface="Georgia" pitchFamily="18" charset="0"/>
              </a:rPr>
              <a:t>3. Творческие (картинки, творческие наборы, сюжетно-ролевые, игры с конструктором).</a:t>
            </a:r>
          </a:p>
          <a:p>
            <a:pPr>
              <a:buNone/>
            </a:pPr>
            <a:r>
              <a:rPr lang="ru-RU" b="1" dirty="0" smtClean="0">
                <a:solidFill>
                  <a:schemeClr val="accent1">
                    <a:lumMod val="50000"/>
                  </a:schemeClr>
                </a:solidFill>
                <a:latin typeface="Georgia" pitchFamily="18" charset="0"/>
              </a:rPr>
              <a:t>4. С игрушками и предметами, а также подвижные игры</a:t>
            </a:r>
            <a:r>
              <a:rPr lang="ru-RU" dirty="0" smtClean="0">
                <a:solidFill>
                  <a:schemeClr val="accent1">
                    <a:lumMod val="50000"/>
                  </a:schemeClr>
                </a:solidFill>
                <a:latin typeface="Georgia" pitchFamily="18" charset="0"/>
              </a:rPr>
              <a:t>.</a:t>
            </a:r>
            <a:endParaRPr lang="ru-RU" dirty="0">
              <a:solidFill>
                <a:schemeClr val="accent1">
                  <a:lumMod val="50000"/>
                </a:schemeClr>
              </a:solidFill>
              <a:latin typeface="Georgia"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28846-drawing-daytime-service-close_up-light-1920x1080.jpg"/>
          <p:cNvPicPr>
            <a:picLocks noChangeAspect="1"/>
          </p:cNvPicPr>
          <p:nvPr/>
        </p:nvPicPr>
        <p:blipFill>
          <a:blip r:embed="rId2"/>
          <a:stretch>
            <a:fillRect/>
          </a:stretch>
        </p:blipFill>
        <p:spPr>
          <a:xfrm>
            <a:off x="0" y="0"/>
            <a:ext cx="9144000" cy="6858000"/>
          </a:xfrm>
          <a:prstGeom prst="rect">
            <a:avLst/>
          </a:prstGeom>
        </p:spPr>
      </p:pic>
      <p:sp>
        <p:nvSpPr>
          <p:cNvPr id="3" name="Прямоугольник 2"/>
          <p:cNvSpPr/>
          <p:nvPr/>
        </p:nvSpPr>
        <p:spPr>
          <a:xfrm>
            <a:off x="285720" y="214290"/>
            <a:ext cx="8501122" cy="1200329"/>
          </a:xfrm>
          <a:prstGeom prst="rect">
            <a:avLst/>
          </a:prstGeom>
        </p:spPr>
        <p:txBody>
          <a:bodyPr wrap="square">
            <a:spAutoFit/>
          </a:bodyPr>
          <a:lstStyle/>
          <a:p>
            <a:pPr algn="ctr"/>
            <a:r>
              <a:rPr lang="ru-RU" sz="2400" b="1" dirty="0" smtClean="0">
                <a:solidFill>
                  <a:schemeClr val="accent1">
                    <a:lumMod val="50000"/>
                  </a:schemeClr>
                </a:solidFill>
                <a:latin typeface="Georgia" pitchFamily="18" charset="0"/>
              </a:rPr>
              <a:t>Влияние  настольно-печатных игр (лото, домино, шахматы, шашки и др.) на умственное развитие детей с ЗПР</a:t>
            </a:r>
            <a:endParaRPr lang="ru-RU" sz="2400" dirty="0">
              <a:solidFill>
                <a:schemeClr val="accent1">
                  <a:lumMod val="50000"/>
                </a:schemeClr>
              </a:solidFill>
              <a:latin typeface="Georgia" pitchFamily="18" charset="0"/>
            </a:endParaRPr>
          </a:p>
        </p:txBody>
      </p:sp>
      <p:pic>
        <p:nvPicPr>
          <p:cNvPr id="5" name="Picture 2"/>
          <p:cNvPicPr>
            <a:picLocks noChangeAspect="1" noChangeArrowheads="1"/>
          </p:cNvPicPr>
          <p:nvPr/>
        </p:nvPicPr>
        <p:blipFill>
          <a:blip r:embed="rId3" cstate="print"/>
          <a:srcRect/>
          <a:stretch>
            <a:fillRect/>
          </a:stretch>
        </p:blipFill>
        <p:spPr bwMode="auto">
          <a:xfrm>
            <a:off x="4643438" y="1571612"/>
            <a:ext cx="3782632" cy="5043510"/>
          </a:xfrm>
          <a:prstGeom prst="rect">
            <a:avLst/>
          </a:prstGeom>
          <a:noFill/>
          <a:ln w="38100">
            <a:solidFill>
              <a:schemeClr val="accent1">
                <a:lumMod val="50000"/>
              </a:schemeClr>
            </a:solidFill>
            <a:miter lim="800000"/>
            <a:headEnd/>
            <a:tailEnd/>
          </a:ln>
          <a:effectLst/>
        </p:spPr>
      </p:pic>
      <p:sp>
        <p:nvSpPr>
          <p:cNvPr id="6" name="Прямоугольник 5"/>
          <p:cNvSpPr/>
          <p:nvPr/>
        </p:nvSpPr>
        <p:spPr>
          <a:xfrm>
            <a:off x="214282" y="2214554"/>
            <a:ext cx="3929090" cy="2585323"/>
          </a:xfrm>
          <a:prstGeom prst="rect">
            <a:avLst/>
          </a:prstGeom>
        </p:spPr>
        <p:txBody>
          <a:bodyPr wrap="square">
            <a:spAutoFit/>
          </a:bodyPr>
          <a:lstStyle/>
          <a:p>
            <a:r>
              <a:rPr lang="ru-RU" b="1" dirty="0" smtClean="0"/>
              <a:t> </a:t>
            </a:r>
            <a:r>
              <a:rPr lang="ru-RU" b="1" dirty="0" smtClean="0"/>
              <a:t>     </a:t>
            </a:r>
            <a:r>
              <a:rPr lang="ru-RU" b="1" dirty="0" smtClean="0">
                <a:solidFill>
                  <a:schemeClr val="accent1">
                    <a:lumMod val="50000"/>
                  </a:schemeClr>
                </a:solidFill>
                <a:latin typeface="Georgia" pitchFamily="18" charset="0"/>
              </a:rPr>
              <a:t>Настольно- </a:t>
            </a:r>
            <a:r>
              <a:rPr lang="ru-RU" b="1" dirty="0" smtClean="0">
                <a:solidFill>
                  <a:schemeClr val="accent1">
                    <a:lumMod val="50000"/>
                  </a:schemeClr>
                </a:solidFill>
                <a:latin typeface="Georgia" pitchFamily="18" charset="0"/>
              </a:rPr>
              <a:t>печатная игра – это разновидность основной деятельности дошкольников, направленная на аналитический подход в решении игровой ситуации, представленная в форме наглядного пособия.</a:t>
            </a:r>
            <a:endParaRPr lang="ru-RU" dirty="0">
              <a:solidFill>
                <a:schemeClr val="accent1">
                  <a:lumMod val="50000"/>
                </a:schemeClr>
              </a:solidFill>
              <a:latin typeface="Georgia"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28846-drawing-daytime-service-close_up-light-1920x1080.jpg"/>
          <p:cNvPicPr>
            <a:picLocks noChangeAspect="1"/>
          </p:cNvPicPr>
          <p:nvPr/>
        </p:nvPicPr>
        <p:blipFill>
          <a:blip r:embed="rId2"/>
          <a:stretch>
            <a:fillRect/>
          </a:stretch>
        </p:blipFill>
        <p:spPr>
          <a:xfrm>
            <a:off x="0" y="0"/>
            <a:ext cx="9144000" cy="6858000"/>
          </a:xfrm>
          <a:prstGeom prst="rect">
            <a:avLst/>
          </a:prstGeom>
        </p:spPr>
      </p:pic>
      <p:sp>
        <p:nvSpPr>
          <p:cNvPr id="3" name="Прямоугольник 2"/>
          <p:cNvSpPr/>
          <p:nvPr/>
        </p:nvSpPr>
        <p:spPr>
          <a:xfrm>
            <a:off x="357158" y="285728"/>
            <a:ext cx="7786741" cy="461665"/>
          </a:xfrm>
          <a:prstGeom prst="rect">
            <a:avLst/>
          </a:prstGeom>
        </p:spPr>
        <p:txBody>
          <a:bodyPr wrap="square">
            <a:spAutoFit/>
          </a:bodyPr>
          <a:lstStyle/>
          <a:p>
            <a:r>
              <a:rPr lang="ru-RU" sz="2400" b="1" dirty="0" smtClean="0">
                <a:solidFill>
                  <a:schemeClr val="accent1">
                    <a:lumMod val="50000"/>
                  </a:schemeClr>
                </a:solidFill>
                <a:latin typeface="Georgia" pitchFamily="18" charset="0"/>
              </a:rPr>
              <a:t>К настольно-печатным </a:t>
            </a:r>
            <a:r>
              <a:rPr lang="ru-RU" sz="2400" b="1" dirty="0" smtClean="0">
                <a:solidFill>
                  <a:schemeClr val="accent1">
                    <a:lumMod val="50000"/>
                  </a:schemeClr>
                </a:solidFill>
                <a:latin typeface="Georgia" pitchFamily="18" charset="0"/>
              </a:rPr>
              <a:t>играм относятся:</a:t>
            </a:r>
            <a:r>
              <a:rPr lang="ru-RU" sz="2400" dirty="0" smtClean="0">
                <a:solidFill>
                  <a:schemeClr val="accent1">
                    <a:lumMod val="50000"/>
                  </a:schemeClr>
                </a:solidFill>
                <a:latin typeface="Georgia" pitchFamily="18" charset="0"/>
              </a:rPr>
              <a:t> </a:t>
            </a:r>
            <a:r>
              <a:rPr lang="ru-RU" sz="2400" dirty="0" smtClean="0">
                <a:solidFill>
                  <a:schemeClr val="accent1">
                    <a:lumMod val="50000"/>
                  </a:schemeClr>
                </a:solidFill>
                <a:latin typeface="Georgia" pitchFamily="18" charset="0"/>
              </a:rPr>
              <a:t> </a:t>
            </a:r>
            <a:endParaRPr lang="ru-RU" sz="2400" dirty="0">
              <a:solidFill>
                <a:schemeClr val="accent1">
                  <a:lumMod val="50000"/>
                </a:schemeClr>
              </a:solidFill>
              <a:latin typeface="Georgia" pitchFamily="18" charset="0"/>
            </a:endParaRPr>
          </a:p>
        </p:txBody>
      </p:sp>
      <p:sp>
        <p:nvSpPr>
          <p:cNvPr id="5" name="Прямоугольник 4"/>
          <p:cNvSpPr/>
          <p:nvPr/>
        </p:nvSpPr>
        <p:spPr>
          <a:xfrm>
            <a:off x="428596" y="1571612"/>
            <a:ext cx="3286148" cy="3693319"/>
          </a:xfrm>
          <a:prstGeom prst="rect">
            <a:avLst/>
          </a:prstGeom>
        </p:spPr>
        <p:txBody>
          <a:bodyPr wrap="square">
            <a:spAutoFit/>
          </a:bodyPr>
          <a:lstStyle/>
          <a:p>
            <a:r>
              <a:rPr lang="ru-RU" b="1" dirty="0" smtClean="0">
                <a:solidFill>
                  <a:schemeClr val="accent1">
                    <a:lumMod val="50000"/>
                  </a:schemeClr>
                </a:solidFill>
                <a:latin typeface="Georgia" pitchFamily="18" charset="0"/>
              </a:rPr>
              <a:t>мозаики;  дидактические </a:t>
            </a:r>
            <a:r>
              <a:rPr lang="ru-RU" b="1" dirty="0" smtClean="0">
                <a:solidFill>
                  <a:schemeClr val="accent1">
                    <a:lumMod val="50000"/>
                  </a:schemeClr>
                </a:solidFill>
                <a:latin typeface="Georgia" pitchFamily="18" charset="0"/>
              </a:rPr>
              <a:t>игры в картинках (например, набор предметов для игры «Третий лишний»);  складные кубики (в которых общее изображение складывается путём переворачивания граней каждого кубика);  </a:t>
            </a:r>
            <a:r>
              <a:rPr lang="ru-RU" b="1" dirty="0" err="1" smtClean="0">
                <a:solidFill>
                  <a:schemeClr val="accent1">
                    <a:lumMod val="50000"/>
                  </a:schemeClr>
                </a:solidFill>
                <a:latin typeface="Georgia" pitchFamily="18" charset="0"/>
              </a:rPr>
              <a:t>пазлы</a:t>
            </a:r>
            <a:r>
              <a:rPr lang="ru-RU" b="1" dirty="0" smtClean="0">
                <a:solidFill>
                  <a:schemeClr val="accent1">
                    <a:lumMod val="50000"/>
                  </a:schemeClr>
                </a:solidFill>
                <a:latin typeface="Georgia" pitchFamily="18" charset="0"/>
              </a:rPr>
              <a:t>;  лото;  домино;  шашки и др.</a:t>
            </a:r>
            <a:endParaRPr lang="ru-RU" dirty="0">
              <a:solidFill>
                <a:schemeClr val="accent1">
                  <a:lumMod val="50000"/>
                </a:schemeClr>
              </a:solidFill>
              <a:latin typeface="Georgia" pitchFamily="18" charset="0"/>
            </a:endParaRPr>
          </a:p>
        </p:txBody>
      </p:sp>
      <p:pic>
        <p:nvPicPr>
          <p:cNvPr id="6" name="Picture 2"/>
          <p:cNvPicPr>
            <a:picLocks noChangeAspect="1" noChangeArrowheads="1"/>
          </p:cNvPicPr>
          <p:nvPr/>
        </p:nvPicPr>
        <p:blipFill>
          <a:blip r:embed="rId3" cstate="print"/>
          <a:srcRect/>
          <a:stretch>
            <a:fillRect/>
          </a:stretch>
        </p:blipFill>
        <p:spPr bwMode="auto">
          <a:xfrm>
            <a:off x="4572000" y="857232"/>
            <a:ext cx="4286280" cy="5715040"/>
          </a:xfrm>
          <a:prstGeom prst="rect">
            <a:avLst/>
          </a:prstGeom>
          <a:noFill/>
          <a:ln w="38100">
            <a:solidFill>
              <a:schemeClr val="accent1">
                <a:lumMod val="50000"/>
              </a:schemeClr>
            </a:solid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696</TotalTime>
  <Words>1271</Words>
  <Application>Microsoft Office PowerPoint</Application>
  <PresentationFormat>Экран (4:3)</PresentationFormat>
  <Paragraphs>82</Paragraphs>
  <Slides>27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по самообразованию воспитателя группы детей с ЗПР Кирилловой Т.Н.</dc:title>
  <dc:creator>User</dc:creator>
  <cp:lastModifiedBy>User</cp:lastModifiedBy>
  <cp:revision>96</cp:revision>
  <dcterms:created xsi:type="dcterms:W3CDTF">2019-05-20T17:29:29Z</dcterms:created>
  <dcterms:modified xsi:type="dcterms:W3CDTF">2019-07-30T07:08:18Z</dcterms:modified>
</cp:coreProperties>
</file>