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58" r:id="rId4"/>
    <p:sldId id="270" r:id="rId5"/>
    <p:sldId id="271" r:id="rId6"/>
    <p:sldId id="259" r:id="rId7"/>
    <p:sldId id="261" r:id="rId8"/>
    <p:sldId id="262" r:id="rId9"/>
    <p:sldId id="263" r:id="rId10"/>
    <p:sldId id="264" r:id="rId11"/>
    <p:sldId id="272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BF15-C25E-4AAE-B2BD-E41ACFACDEEB}" type="datetimeFigureOut">
              <a:rPr lang="ru-RU" smtClean="0"/>
              <a:pPr/>
              <a:t>31.08.2018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4D1C-168E-464B-A5E0-0B0B46E540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BF15-C25E-4AAE-B2BD-E41ACFACDEEB}" type="datetimeFigureOut">
              <a:rPr lang="ru-RU" smtClean="0"/>
              <a:pPr/>
              <a:t>31.08.2018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4D1C-168E-464B-A5E0-0B0B46E540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BF15-C25E-4AAE-B2BD-E41ACFACDEEB}" type="datetimeFigureOut">
              <a:rPr lang="ru-RU" smtClean="0"/>
              <a:pPr/>
              <a:t>31.08.2018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4D1C-168E-464B-A5E0-0B0B46E540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BF15-C25E-4AAE-B2BD-E41ACFACDEEB}" type="datetimeFigureOut">
              <a:rPr lang="ru-RU" smtClean="0"/>
              <a:pPr/>
              <a:t>31.08.2018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4D1C-168E-464B-A5E0-0B0B46E540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BF15-C25E-4AAE-B2BD-E41ACFACDEEB}" type="datetimeFigureOut">
              <a:rPr lang="ru-RU" smtClean="0"/>
              <a:pPr/>
              <a:t>31.08.2018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4D1C-168E-464B-A5E0-0B0B46E540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BF15-C25E-4AAE-B2BD-E41ACFACDEEB}" type="datetimeFigureOut">
              <a:rPr lang="ru-RU" smtClean="0"/>
              <a:pPr/>
              <a:t>31.08.2018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4D1C-168E-464B-A5E0-0B0B46E540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BF15-C25E-4AAE-B2BD-E41ACFACDEEB}" type="datetimeFigureOut">
              <a:rPr lang="ru-RU" smtClean="0"/>
              <a:pPr/>
              <a:t>31.08.2018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4D1C-168E-464B-A5E0-0B0B46E540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BF15-C25E-4AAE-B2BD-E41ACFACDEEB}" type="datetimeFigureOut">
              <a:rPr lang="ru-RU" smtClean="0"/>
              <a:pPr/>
              <a:t>31.08.2018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4D1C-168E-464B-A5E0-0B0B46E540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BF15-C25E-4AAE-B2BD-E41ACFACDEEB}" type="datetimeFigureOut">
              <a:rPr lang="ru-RU" smtClean="0"/>
              <a:pPr/>
              <a:t>31.08.2018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4D1C-168E-464B-A5E0-0B0B46E540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BF15-C25E-4AAE-B2BD-E41ACFACDEEB}" type="datetimeFigureOut">
              <a:rPr lang="ru-RU" smtClean="0"/>
              <a:pPr/>
              <a:t>31.08.2018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4D1C-168E-464B-A5E0-0B0B46E540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BF15-C25E-4AAE-B2BD-E41ACFACDEEB}" type="datetimeFigureOut">
              <a:rPr lang="ru-RU" smtClean="0"/>
              <a:pPr/>
              <a:t>31.08.2018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4D1C-168E-464B-A5E0-0B0B46E540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6BF15-C25E-4AAE-B2BD-E41ACFACDEEB}" type="datetimeFigureOut">
              <a:rPr lang="ru-RU" smtClean="0"/>
              <a:pPr/>
              <a:t>31.08.2018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04D1C-168E-464B-A5E0-0B0B46E540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9238"/>
            <a:ext cx="9144000" cy="6877238"/>
          </a:xfrm>
          <a:prstGeom prst="rect">
            <a:avLst/>
          </a:prstGeom>
        </p:spPr>
      </p:pic>
      <p:pic>
        <p:nvPicPr>
          <p:cNvPr id="6" name="Рисунок 5" descr="1bc59feb944706d44a70fece9926934b.jpg"/>
          <p:cNvPicPr>
            <a:picLocks noChangeAspect="1"/>
          </p:cNvPicPr>
          <p:nvPr/>
        </p:nvPicPr>
        <p:blipFill>
          <a:blip r:embed="rId4" cstate="print">
            <a:lum bright="-10000" contrast="10000"/>
          </a:blip>
          <a:stretch>
            <a:fillRect/>
          </a:stretch>
        </p:blipFill>
        <p:spPr>
          <a:xfrm>
            <a:off x="611560" y="1860334"/>
            <a:ext cx="4680520" cy="40828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552" y="476672"/>
            <a:ext cx="798968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Презентация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к конспекту прогулки-наблюдения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«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Уже надела рябина красные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кораллы»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в подготовительной группе детей с ЗПР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1680" y="5373216"/>
            <a:ext cx="6048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Воспитатель: 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Кириллова Тамара Николаевна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МБДОУ «Детский сад комбинированного вида №3»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г. Данков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9238"/>
            <a:ext cx="9144000" cy="68772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7544" y="404664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Чтение рассказа В. Сухомлинского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«Кого ждала рябина» 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611560" y="1124744"/>
            <a:ext cx="597666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Я хочу прочитать вам совсем маленький рассказ 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В.Сухомлинского. Автор рассказывает читателям  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тоже о рябине.  Но события происходят уже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осенью, когда  листья с рябины  опали.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204864"/>
            <a:ext cx="763284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     Осыпались листья с рябины. 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Остались  только  гроздья красных 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плодов.  Висят  они, как бусинки. 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Красивые, но горькие и терпкие. 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     Какая птичка ни прилетит, 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попробует — горькие — и дальше  летит.</a:t>
            </a:r>
            <a:b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</a:b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      Однажды утром над рябиной зазвенела 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прекрасная песня, будто заиграла серебряная 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струна. Прилетели удивительные хохлатые птицы. 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Это свиристели. Они прилетели из далекого Севера. Вот кого ждала рябина! Радостно приласкала она хохлатых гостей своими красными ягодами. И не знал никто из птиц, что ягоды рябины стали сладкими.</a:t>
            </a:r>
            <a:b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</a:b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      Говорят люди: от мороза. Нет, не от мороза, а от горя. Ведь так долго ждала рябина своих дорогих гостей, грустила, горевала, думала, что не прилетят. И ягоды от горя стали сладкими.</a:t>
            </a:r>
          </a:p>
          <a:p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10" name="Рисунок 9" descr="20506917.png"/>
          <p:cNvPicPr>
            <a:picLocks noChangeAspect="1"/>
          </p:cNvPicPr>
          <p:nvPr/>
        </p:nvPicPr>
        <p:blipFill>
          <a:blip r:embed="rId4" cstate="print">
            <a:lum bright="20000" contrast="30000"/>
          </a:blip>
          <a:stretch>
            <a:fillRect/>
          </a:stretch>
        </p:blipFill>
        <p:spPr>
          <a:xfrm>
            <a:off x="4860032" y="1556792"/>
            <a:ext cx="3708546" cy="2475454"/>
          </a:xfrm>
          <a:prstGeom prst="rect">
            <a:avLst/>
          </a:prstGeom>
        </p:spPr>
      </p:pic>
      <p:pic>
        <p:nvPicPr>
          <p:cNvPr id="11" name="Рисунок 10" descr="63593 (1).png"/>
          <p:cNvPicPr>
            <a:picLocks noChangeAspect="1"/>
          </p:cNvPicPr>
          <p:nvPr/>
        </p:nvPicPr>
        <p:blipFill>
          <a:blip r:embed="rId5" cstate="print">
            <a:lum bright="-10000" contrast="20000"/>
          </a:blip>
          <a:stretch>
            <a:fillRect/>
          </a:stretch>
        </p:blipFill>
        <p:spPr>
          <a:xfrm>
            <a:off x="6948264" y="692696"/>
            <a:ext cx="1512168" cy="15845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9238"/>
            <a:ext cx="9144000" cy="68772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27684" y="404664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Беседа по содержанию рассказа 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4932040" y="908720"/>
            <a:ext cx="3672408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  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- Что осталось на рябине, когда осыпались с неё листья? (Гроздья красных плодов).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  - Какие  на вкус эти красивые ягоды? (Горькие и терпкие).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  - Почему птицы только пробуют ягоды и летят дальше? (Ягоды горькие).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  - Какая песня зазвенела однажды утром над рябиной? (Прекрасная песня).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  - Какие птицы прилетели в то утро на рябину? (Удивительные хохлатые птицы – свиристели).</a:t>
            </a: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539552" y="4992270"/>
            <a:ext cx="799288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Times New Roman" pitchFamily="18" charset="0"/>
              </a:rPr>
              <a:t> 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- Откуда прилетели свиристели? (С Севера).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  - Как встретила рябина гостей с Севера? (Радостно приласкала своими красными ягодами).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Times New Roman" pitchFamily="18" charset="0"/>
              </a:rPr>
              <a:t> - Как вы понимаете значение выражения: радостно приласкала своими красными ягодами? (Накормила свиристелей ягодами).</a:t>
            </a:r>
          </a:p>
        </p:txBody>
      </p:sp>
      <p:pic>
        <p:nvPicPr>
          <p:cNvPr id="9" name="Рисунок 8" descr="44629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980727"/>
            <a:ext cx="4148507" cy="3960441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9238"/>
            <a:ext cx="9144000" cy="68772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27684" y="404664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Беседа по содержанию рассказа 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611560" y="4962074"/>
            <a:ext cx="799288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Times New Roman" pitchFamily="18" charset="0"/>
              </a:rPr>
              <a:t>    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Times New Roman" pitchFamily="18" charset="0"/>
              </a:rPr>
              <a:t> - Почему ягоды стали вкусными? (От мороза).                                                                          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А в рассказе говорится, что от горя ягоды стали сладкими. Автор, чтобы  обратить внимание читателей на то, что рябине уже созревшей, надо ещё дождаться мороза, чтобы стать сладкой, а на это нужно время, придумал такой приём: рябина грустила и горевала от того, что её не едят птицы.</a:t>
            </a:r>
          </a:p>
        </p:txBody>
      </p:sp>
      <p:pic>
        <p:nvPicPr>
          <p:cNvPr id="10" name="Рисунок 9" descr="21032809.png"/>
          <p:cNvPicPr>
            <a:picLocks noChangeAspect="1"/>
          </p:cNvPicPr>
          <p:nvPr/>
        </p:nvPicPr>
        <p:blipFill>
          <a:blip r:embed="rId4" cstate="print">
            <a:lum bright="10000" contrast="20000"/>
          </a:blip>
          <a:stretch>
            <a:fillRect/>
          </a:stretch>
        </p:blipFill>
        <p:spPr>
          <a:xfrm>
            <a:off x="2915816" y="980728"/>
            <a:ext cx="5904656" cy="4428492"/>
          </a:xfrm>
          <a:prstGeom prst="rect">
            <a:avLst/>
          </a:prstGeom>
        </p:spPr>
      </p:pic>
      <p:pic>
        <p:nvPicPr>
          <p:cNvPr id="15" name="Рисунок 14" descr="animal_isolated_Bombycilla_garrulus20130418213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1854004"/>
            <a:ext cx="3099275" cy="2901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9238"/>
            <a:ext cx="9144000" cy="68772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9552" y="404664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Дидактическая игра «Придумай определения» 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419872" y="3645024"/>
            <a:ext cx="51845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б). Придумай определения к слову рябина (дерево). Какая она?</a:t>
            </a:r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539552" y="959823"/>
            <a:ext cx="41044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Times New Roman" pitchFamily="18" charset="0"/>
              </a:rPr>
              <a:t>а). Придумай определения к слову ягоды (рябины). Какие они?</a:t>
            </a:r>
          </a:p>
        </p:txBody>
      </p:sp>
      <p:pic>
        <p:nvPicPr>
          <p:cNvPr id="9" name="Рисунок 8" descr="sorbus-rjabina-krasnaj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980728"/>
            <a:ext cx="3176322" cy="2594429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  <p:pic>
        <p:nvPicPr>
          <p:cNvPr id="13" name="Рисунок 12" descr="rowan-02_92a29c74b3939d65c86ba4d15aad64e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2996952"/>
            <a:ext cx="2592288" cy="3328090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683568" y="1628800"/>
            <a:ext cx="1276311" cy="369332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Times New Roman" pitchFamily="18" charset="0"/>
              </a:rPr>
              <a:t> 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Times New Roman" pitchFamily="18" charset="0"/>
              </a:rPr>
              <a:t>Горькие</a:t>
            </a:r>
            <a:endParaRPr lang="ru-RU" i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331640" y="2060848"/>
            <a:ext cx="1233030" cy="369332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Times New Roman" pitchFamily="18" charset="0"/>
              </a:rPr>
              <a:t>Терпкие</a:t>
            </a:r>
            <a:endParaRPr lang="ru-RU" i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195736" y="2492896"/>
            <a:ext cx="1226618" cy="369332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Times New Roman" pitchFamily="18" charset="0"/>
              </a:rPr>
              <a:t>Сладкие</a:t>
            </a:r>
            <a:endParaRPr lang="ru-RU" i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347864" y="4293096"/>
            <a:ext cx="1296144" cy="369332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Высокая</a:t>
            </a:r>
            <a:endParaRPr lang="ru-RU" i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923928" y="4725144"/>
            <a:ext cx="1224136" cy="369332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Низкая</a:t>
            </a:r>
            <a:endParaRPr lang="ru-RU" i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644008" y="5157192"/>
            <a:ext cx="1098378" cy="369332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Тонкая</a:t>
            </a:r>
            <a:endParaRPr lang="ru-RU" i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5724128" y="6021288"/>
            <a:ext cx="1827744" cy="369332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Развесистая</a:t>
            </a:r>
            <a:endParaRPr lang="ru-RU" i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5220072" y="5589240"/>
            <a:ext cx="1584176" cy="369332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Цветущая</a:t>
            </a:r>
            <a:endParaRPr lang="ru-RU" i="1" dirty="0"/>
          </a:p>
        </p:txBody>
      </p:sp>
      <p:pic>
        <p:nvPicPr>
          <p:cNvPr id="23" name="Рисунок 22" descr="2379337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3848" y="5373216"/>
            <a:ext cx="1748157" cy="1114450"/>
          </a:xfrm>
          <a:prstGeom prst="rect">
            <a:avLst/>
          </a:prstGeom>
        </p:spPr>
      </p:pic>
      <p:pic>
        <p:nvPicPr>
          <p:cNvPr id="24" name="Рисунок 23" descr="ссссс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3933056"/>
            <a:ext cx="2702649" cy="2269646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3275856" y="2924944"/>
            <a:ext cx="1289135" cy="369332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Times New Roman" pitchFamily="18" charset="0"/>
              </a:rPr>
              <a:t>Красные</a:t>
            </a:r>
            <a:endParaRPr lang="ru-RU" i="1" dirty="0"/>
          </a:p>
        </p:txBody>
      </p:sp>
      <p:pic>
        <p:nvPicPr>
          <p:cNvPr id="26" name="Рисунок 25" descr="2020619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79912" y="1412776"/>
            <a:ext cx="1080120" cy="14317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 animBg="1"/>
      <p:bldP spid="16" grpId="0" build="allAtOnce" animBg="1"/>
      <p:bldP spid="17" grpId="0" build="allAtOnce" animBg="1"/>
      <p:bldP spid="18" grpId="0" build="allAtOnce" animBg="1"/>
      <p:bldP spid="19" grpId="0" build="allAtOnce" animBg="1"/>
      <p:bldP spid="20" grpId="0" build="allAtOnce" animBg="1"/>
      <p:bldP spid="21" grpId="0" build="allAtOnce" animBg="1"/>
      <p:bldP spid="22" grpId="0" build="allAtOnce" animBg="1"/>
      <p:bldP spid="25" grpId="0" build="allAtOnce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9238"/>
            <a:ext cx="9144000" cy="68772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9552" y="332656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Итог: 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539552" y="764704"/>
            <a:ext cx="669674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Times New Roman" pitchFamily="18" charset="0"/>
              </a:rPr>
              <a:t>       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Вы уже каждый про себя решил, что нельзя обламывать ветки рябины, потому что этим лишите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города и леса – украшения, а птиц – завтрака или обеда.</a:t>
            </a:r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395536" y="1700808"/>
            <a:ext cx="273630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Times New Roman" pitchFamily="18" charset="0"/>
              </a:rPr>
              <a:t>И весной и летом,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Times New Roman" pitchFamily="18" charset="0"/>
              </a:rPr>
              <a:t>Осенью, зимой 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Times New Roman" pitchFamily="18" charset="0"/>
              </a:rPr>
              <a:t>Красная рябинушка</a:t>
            </a:r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Georgia" pitchFamily="18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Times New Roman" pitchFamily="18" charset="0"/>
              </a:rPr>
              <a:t>Хороша собой –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Times New Roman" pitchFamily="18" charset="0"/>
              </a:rPr>
              <a:t>Листьями перистыми,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Times New Roman" pitchFamily="18" charset="0"/>
              </a:rPr>
              <a:t>Гроздьями цветов,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Times New Roman" pitchFamily="18" charset="0"/>
              </a:rPr>
              <a:t>Ягодой полезною,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Times New Roman" pitchFamily="18" charset="0"/>
              </a:rPr>
              <a:t>Зрелая рябина,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Times New Roman" pitchFamily="18" charset="0"/>
              </a:rPr>
              <a:t> Как сама краса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Times New Roman" pitchFamily="18" charset="0"/>
              </a:rPr>
              <a:t>С озорной улыбкой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  <a:ea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12160" y="1772816"/>
            <a:ext cx="25922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Times New Roman" pitchFamily="18" charset="0"/>
              </a:rPr>
              <a:t>Смотрит нам в глаза.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Times New Roman" pitchFamily="18" charset="0"/>
              </a:rPr>
              <a:t>Нежная рябинушка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Times New Roman" pitchFamily="18" charset="0"/>
              </a:rPr>
              <a:t>С хрупкой красотой –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Times New Roman" pitchFamily="18" charset="0"/>
              </a:rPr>
              <a:t>Безотказный лекарь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Times New Roman" pitchFamily="18" charset="0"/>
              </a:rPr>
              <a:t>С доброю душой.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Times New Roman" pitchFamily="18" charset="0"/>
              </a:rPr>
              <a:t>Насушите ягод,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Times New Roman" pitchFamily="18" charset="0"/>
              </a:rPr>
              <a:t>Сделайте варенье –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Times New Roman" pitchFamily="18" charset="0"/>
              </a:rPr>
              <a:t>Они вам помогут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Times New Roman" pitchFamily="18" charset="0"/>
              </a:rPr>
              <a:t>В трудное мгновенье.</a:t>
            </a:r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467544" y="4221088"/>
            <a:ext cx="288032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Times New Roman" pitchFamily="18" charset="0"/>
              </a:rPr>
              <a:t>         Думаю, что вы будете всегда помнить о пользе, какую приносит рябина людям и птицам, и станете беречь её.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</a:endParaRPr>
          </a:p>
        </p:txBody>
      </p:sp>
      <p:pic>
        <p:nvPicPr>
          <p:cNvPr id="16" name="Рисунок 15" descr="0_93c41_33a941c6_XL.pn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tretch>
            <a:fillRect/>
          </a:stretch>
        </p:blipFill>
        <p:spPr>
          <a:xfrm>
            <a:off x="4932040" y="4228472"/>
            <a:ext cx="3600400" cy="2234070"/>
          </a:xfrm>
          <a:prstGeom prst="rect">
            <a:avLst/>
          </a:prstGeom>
        </p:spPr>
      </p:pic>
      <p:pic>
        <p:nvPicPr>
          <p:cNvPr id="18" name="Рисунок 17" descr="2876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27088" y="1772816"/>
            <a:ext cx="2787705" cy="2520280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  <p:pic>
        <p:nvPicPr>
          <p:cNvPr id="20" name="Рисунок 19" descr="foto_larges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63888" y="4365104"/>
            <a:ext cx="1224136" cy="2221214"/>
          </a:xfrm>
          <a:prstGeom prst="rect">
            <a:avLst/>
          </a:prstGeom>
        </p:spPr>
      </p:pic>
      <p:pic>
        <p:nvPicPr>
          <p:cNvPr id="21" name="Рисунок 20" descr="rybina-1024x68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91680" y="5589240"/>
            <a:ext cx="1617165" cy="850167"/>
          </a:xfrm>
          <a:prstGeom prst="rect">
            <a:avLst/>
          </a:prstGeom>
        </p:spPr>
      </p:pic>
      <p:pic>
        <p:nvPicPr>
          <p:cNvPr id="23" name="Рисунок 22" descr="rjabina_20-32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3968005">
            <a:off x="7024335" y="443999"/>
            <a:ext cx="1484795" cy="12515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9238"/>
            <a:ext cx="9144000" cy="6877238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043608" y="548680"/>
            <a:ext cx="12961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Цель: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699792" y="476672"/>
            <a:ext cx="5904656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1. Расширять и уточнять  представления детей о рябине.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2. Познакомить с целебными свойствами рябины.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3. Дать знания об использовании древесины дерева  рябины.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4. Закреплять умение правильно вести себя в природе – любоваться красотой природы, не нанося ей вреда.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</a:endParaRPr>
          </a:p>
        </p:txBody>
      </p:sp>
      <p:pic>
        <p:nvPicPr>
          <p:cNvPr id="14" name="Рисунок 13" descr="00c7e24932dea7e658089f29177bb0cc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3208517"/>
            <a:ext cx="1800200" cy="3178228"/>
          </a:xfrm>
          <a:prstGeom prst="rect">
            <a:avLst/>
          </a:prstGeom>
        </p:spPr>
      </p:pic>
      <p:pic>
        <p:nvPicPr>
          <p:cNvPr id="16" name="Рисунок 15" descr="135ab492457b4c7a75a405f0faf439356df23dc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71800" y="3338687"/>
            <a:ext cx="2520280" cy="3171453"/>
          </a:xfrm>
          <a:prstGeom prst="rect">
            <a:avLst/>
          </a:prstGeom>
        </p:spPr>
      </p:pic>
      <p:pic>
        <p:nvPicPr>
          <p:cNvPr id="19" name="Рисунок 18" descr="i-7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20272" y="4941168"/>
            <a:ext cx="1512168" cy="1512168"/>
          </a:xfrm>
          <a:prstGeom prst="rect">
            <a:avLst/>
          </a:prstGeom>
        </p:spPr>
      </p:pic>
      <p:pic>
        <p:nvPicPr>
          <p:cNvPr id="13" name="Рисунок 12" descr="0_c3352_59d23fba_XL.png"/>
          <p:cNvPicPr>
            <a:picLocks noChangeAspect="1"/>
          </p:cNvPicPr>
          <p:nvPr/>
        </p:nvPicPr>
        <p:blipFill>
          <a:blip r:embed="rId7" cstate="print">
            <a:lum bright="10000"/>
          </a:blip>
          <a:stretch>
            <a:fillRect/>
          </a:stretch>
        </p:blipFill>
        <p:spPr>
          <a:xfrm>
            <a:off x="539552" y="1196752"/>
            <a:ext cx="2232248" cy="2320705"/>
          </a:xfrm>
          <a:prstGeom prst="rect">
            <a:avLst/>
          </a:prstGeom>
        </p:spPr>
      </p:pic>
      <p:pic>
        <p:nvPicPr>
          <p:cNvPr id="12" name="Рисунок 11" descr="ryabina-osobennosti-primeneniya-i-recepty-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7544" y="4725144"/>
            <a:ext cx="2162852" cy="1636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9238"/>
            <a:ext cx="9144000" cy="687723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601475" y="404664"/>
            <a:ext cx="5941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Вступительное слово воспитателя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39552" y="908720"/>
            <a:ext cx="80648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   Сегодня мы найдём на садовском участке красивое дерево, которое надело на себя красные кораллы. Вижу, что не догадались, о каком дереве идёт речь. Тогда попробуйте отгадать загадку, чтобы понять, какое дерево и какие кораллы я имею в виду: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</a:endParaRPr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611560" y="2664931"/>
            <a:ext cx="288032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Весной зеленела,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Летом загорала,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Осенью надела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Красные кораллы.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Georg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1" name="Рисунок 20" descr="19697236.png"/>
          <p:cNvPicPr>
            <a:picLocks noChangeAspect="1"/>
          </p:cNvPicPr>
          <p:nvPr/>
        </p:nvPicPr>
        <p:blipFill>
          <a:blip r:embed="rId4" cstate="print">
            <a:lum bright="-10000" contrast="10000"/>
          </a:blip>
          <a:stretch>
            <a:fillRect/>
          </a:stretch>
        </p:blipFill>
        <p:spPr>
          <a:xfrm>
            <a:off x="1979712" y="2037246"/>
            <a:ext cx="6696744" cy="445705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71600" y="4149080"/>
            <a:ext cx="1444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 (Рябина).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9238"/>
            <a:ext cx="9144000" cy="687723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601475" y="404664"/>
            <a:ext cx="5941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Вступительное слово воспитателя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55576" y="908720"/>
            <a:ext cx="7776864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   </a:t>
            </a:r>
            <a:r>
              <a:rPr lang="ru-RU" sz="17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А </a:t>
            </a:r>
            <a:r>
              <a:rPr lang="ru-RU" sz="17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теперь ищем на участке рябину. Посмотрите, какие заметные ягоды у рябины! </a:t>
            </a:r>
            <a:endParaRPr kumimoji="0" lang="ru-RU" sz="17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</a:endParaRPr>
          </a:p>
        </p:txBody>
      </p:sp>
      <p:pic>
        <p:nvPicPr>
          <p:cNvPr id="8" name="Рисунок 7" descr="IMG_20180829_161045[1]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1628800"/>
            <a:ext cx="3528392" cy="4704522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  <p:pic>
        <p:nvPicPr>
          <p:cNvPr id="9" name="Рисунок 8" descr="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6026" y="1628800"/>
            <a:ext cx="3510390" cy="4680520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9238"/>
            <a:ext cx="9144000" cy="6877238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395536" y="1052736"/>
            <a:ext cx="4392488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7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    Научное </a:t>
            </a:r>
            <a:r>
              <a:rPr lang="ru-RU" sz="17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название у рябины означает «ловящая птиц». Тяжёлые кисти круглых оранжевых  и красных ягод привлекают к себе внимание людей. Ягоды рябины похожи </a:t>
            </a:r>
            <a:endParaRPr lang="ru-RU" sz="1700" b="1" dirty="0" smtClean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7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на </a:t>
            </a:r>
            <a:r>
              <a:rPr lang="ru-RU" sz="17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маленькие яблочки, недаром рябина и яблоня – деревья  одного семейства розоцветных. </a:t>
            </a:r>
            <a:r>
              <a:rPr lang="ru-RU" sz="17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         Посмотрите</a:t>
            </a:r>
            <a:r>
              <a:rPr lang="ru-RU" sz="17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, снизу у каждой ягодки рябины, словно вырезанное, пятиконечное отверстие, издали кажущееся чёрной точкой</a:t>
            </a:r>
            <a:r>
              <a:rPr lang="ru-RU" sz="17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.</a:t>
            </a:r>
            <a:endParaRPr kumimoji="0" lang="ru-RU" sz="17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</a:endParaRPr>
          </a:p>
        </p:txBody>
      </p:sp>
      <p:pic>
        <p:nvPicPr>
          <p:cNvPr id="11" name="Рисунок 10" descr="20364064.png"/>
          <p:cNvPicPr>
            <a:picLocks noChangeAspect="1"/>
          </p:cNvPicPr>
          <p:nvPr/>
        </p:nvPicPr>
        <p:blipFill>
          <a:blip r:embed="rId4" cstate="print">
            <a:lum bright="-10000" contrast="20000"/>
          </a:blip>
          <a:stretch>
            <a:fillRect/>
          </a:stretch>
        </p:blipFill>
        <p:spPr>
          <a:xfrm>
            <a:off x="1043608" y="4698154"/>
            <a:ext cx="2851814" cy="1782893"/>
          </a:xfrm>
          <a:prstGeom prst="rect">
            <a:avLst/>
          </a:prstGeom>
        </p:spPr>
      </p:pic>
      <p:pic>
        <p:nvPicPr>
          <p:cNvPr id="8" name="Рисунок 7" descr="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1124744"/>
            <a:ext cx="3672408" cy="4896544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  <p:sp>
        <p:nvSpPr>
          <p:cNvPr id="18" name="Прямоугольник 17"/>
          <p:cNvSpPr/>
          <p:nvPr/>
        </p:nvSpPr>
        <p:spPr>
          <a:xfrm>
            <a:off x="1601475" y="404664"/>
            <a:ext cx="5941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Вступительное слово воспитателя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9238"/>
            <a:ext cx="9144000" cy="68772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79712" y="404664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Рассказ воспитателя о рябине 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12" name="Рисунок 11" descr="depositphotos_5762139-stock-photo-mountain-ash-flower.png"/>
          <p:cNvPicPr>
            <a:picLocks noChangeAspect="1"/>
          </p:cNvPicPr>
          <p:nvPr/>
        </p:nvPicPr>
        <p:blipFill>
          <a:blip r:embed="rId4" cstate="print">
            <a:lum bright="-10000" contrast="10000"/>
          </a:blip>
          <a:stretch>
            <a:fillRect/>
          </a:stretch>
        </p:blipFill>
        <p:spPr>
          <a:xfrm>
            <a:off x="395536" y="4221088"/>
            <a:ext cx="3426672" cy="1854904"/>
          </a:xfrm>
          <a:prstGeom prst="rect">
            <a:avLst/>
          </a:prstGeom>
        </p:spPr>
      </p:pic>
      <p:pic>
        <p:nvPicPr>
          <p:cNvPr id="13" name="Рисунок 12" descr="zelenaya-ryabina_74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1920" y="4916327"/>
            <a:ext cx="2037209" cy="1334416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  <p:pic>
        <p:nvPicPr>
          <p:cNvPr id="14" name="Рисунок 13" descr="117680447_large_____03__3_.png"/>
          <p:cNvPicPr>
            <a:picLocks noChangeAspect="1"/>
          </p:cNvPicPr>
          <p:nvPr/>
        </p:nvPicPr>
        <p:blipFill>
          <a:blip r:embed="rId6" cstate="print">
            <a:lum bright="-10000" contrast="30000"/>
          </a:blip>
          <a:stretch>
            <a:fillRect/>
          </a:stretch>
        </p:blipFill>
        <p:spPr>
          <a:xfrm>
            <a:off x="5940152" y="4134678"/>
            <a:ext cx="2811692" cy="2249354"/>
          </a:xfrm>
          <a:prstGeom prst="rect">
            <a:avLst/>
          </a:prstGeom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467544" y="836712"/>
            <a:ext cx="8136904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Вспомните, как  в конце мая мы стояли под этой рябинкой. Только тогда она цвела. Мы любовались   её белыми скромными цветками, которые  были собраны в соцветия, напоминающие пирамидки, направленныё остриём вверх. Летом  мы видели, что на месте тех цветков появились кисти зелёных плодов. А сегодня перед нами уже созревшие плоды. </a:t>
            </a:r>
          </a:p>
          <a:p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cs typeface="Times New Roman" pitchFamily="18" charset="0"/>
              </a:rPr>
              <a:t>   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-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Как называются плоды рябины?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(Ягоды).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     Ягоды рябины на вкус горькие и терпкие, но именно в сентябре рябина становится вкусной и сладкой. Я сорву гроздь ягод и дам вам попробовать.</a:t>
            </a:r>
          </a:p>
          <a:p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   -  Какими на вкус показались вам ягоды рябины?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(Ягоды не понравились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, горькие на вкус).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9238"/>
            <a:ext cx="9144000" cy="68772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79712" y="404664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Рассказ воспитателя о рябине 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3779912" y="980728"/>
            <a:ext cx="504056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      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Запомните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, что по урожаю рябины можно предсказывать погоду. Если рябины много, то осень будет дождливая, а зима – холодная.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Если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рябины мало, то осенью будет мало дождей.</a:t>
            </a:r>
          </a:p>
          <a:p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    -  Давайте и мы попробуем определить, какими будут осень и зима.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(Ягод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много, значит осень будет дождливой, а зима холодной).</a:t>
            </a:r>
          </a:p>
          <a:p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      Пройдёт время, и мы убедимся, правильный ли прогноз мы составили на осень и зиму.</a:t>
            </a:r>
          </a:p>
          <a:p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     На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Руси рябину особо почитали. </a:t>
            </a:r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Этому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замечательному дереву наши предки посвятили особенный день, который в  народе называют 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днём “Петра-Павла-Рябинника”, и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приходится он на 23 сентября, когда созревают яркие ягоды рябины. В этот день ветки с плодами связывали в пучки и развешивали под крышами домов.</a:t>
            </a:r>
          </a:p>
          <a:p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  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</a:endParaRPr>
          </a:p>
        </p:txBody>
      </p:sp>
      <p:pic>
        <p:nvPicPr>
          <p:cNvPr id="7" name="Рисунок 6" descr="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980728"/>
            <a:ext cx="3186354" cy="4248472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  <p:pic>
        <p:nvPicPr>
          <p:cNvPr id="13" name="Рисунок 12" descr="531547158-612x61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4797152"/>
            <a:ext cx="2736304" cy="17030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9238"/>
            <a:ext cx="9144000" cy="68772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79712" y="404664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Рассказ воспитателя о рябине 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195736" y="959822"/>
            <a:ext cx="648072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Большим грехом считалось сломать это дерево. А кто срубил рябину, тот сам должен вскоре сильно заболеть или даже умереть. 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     Обратите внимание, какие у рябины тонкие и гибкие ветки. Они легко гнутся на ветру.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     Ягоды рябины помогают людям от многих болезней. Ими лечат печень, почки, мочевой пузырь, давление.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     Из рябины получаются вкусный квас, варенье, повидло.        </a:t>
            </a:r>
          </a:p>
        </p:txBody>
      </p:sp>
      <p:pic>
        <p:nvPicPr>
          <p:cNvPr id="7" name="Рисунок 6" descr="мфвамфвам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4581128"/>
            <a:ext cx="2909697" cy="1938586"/>
          </a:xfrm>
          <a:prstGeom prst="rect">
            <a:avLst/>
          </a:prstGeom>
        </p:spPr>
      </p:pic>
      <p:pic>
        <p:nvPicPr>
          <p:cNvPr id="10" name="Рисунок 9" descr="b01b12ec5fc49f17dc4d1bd5bb8332f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3848" y="4725144"/>
            <a:ext cx="1041678" cy="1654316"/>
          </a:xfrm>
          <a:prstGeom prst="rect">
            <a:avLst/>
          </a:prstGeom>
        </p:spPr>
      </p:pic>
      <p:pic>
        <p:nvPicPr>
          <p:cNvPr id="11" name="Рисунок 10" descr="71-Stol_t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94612" y="2852936"/>
            <a:ext cx="2499990" cy="3610093"/>
          </a:xfrm>
          <a:prstGeom prst="rect">
            <a:avLst/>
          </a:prstGeom>
        </p:spPr>
      </p:pic>
      <p:pic>
        <p:nvPicPr>
          <p:cNvPr id="12" name="Рисунок 11" descr="b7ea6bd17929d1311691535f2492--materialy-dlya-tvorchestva-spily-dereva-ryabiny-penki-prirodn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88024" y="5404466"/>
            <a:ext cx="1440160" cy="1032589"/>
          </a:xfrm>
          <a:prstGeom prst="rect">
            <a:avLst/>
          </a:prstGeom>
        </p:spPr>
      </p:pic>
      <p:pic>
        <p:nvPicPr>
          <p:cNvPr id="13" name="Рисунок 12" descr="cm_garden_natur_rowan-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11960" y="4437112"/>
            <a:ext cx="2214697" cy="97852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39552" y="2996952"/>
            <a:ext cx="63904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   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    Древесина рябины ценится в столярном деле, хорошо блестит и полируется, из неё изготавливают мебель, поделки, паркет.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   Можно сказать, что дерево рябины с красными гроздьями зимой становится природной столовой 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для зимующих птиц.</a:t>
            </a:r>
          </a:p>
        </p:txBody>
      </p:sp>
      <p:pic>
        <p:nvPicPr>
          <p:cNvPr id="16" name="Рисунок 15" descr="23712418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5536" y="345563"/>
            <a:ext cx="1968751" cy="25073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9238"/>
            <a:ext cx="9144000" cy="68772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79712" y="404664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Подвижная игра «Деревце» 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12" name="Рисунок 11" descr="11640_html_m6873515c.png"/>
          <p:cNvPicPr>
            <a:picLocks noChangeAspect="1"/>
          </p:cNvPicPr>
          <p:nvPr/>
        </p:nvPicPr>
        <p:blipFill>
          <a:blip r:embed="rId4" cstate="print">
            <a:lum bright="-10000" contrast="10000"/>
          </a:blip>
          <a:stretch>
            <a:fillRect/>
          </a:stretch>
        </p:blipFill>
        <p:spPr>
          <a:xfrm>
            <a:off x="5220072" y="1340768"/>
            <a:ext cx="3504914" cy="4677490"/>
          </a:xfrm>
          <a:prstGeom prst="rect">
            <a:avLst/>
          </a:prstGeom>
        </p:spPr>
      </p:pic>
      <p:pic>
        <p:nvPicPr>
          <p:cNvPr id="13" name="Рисунок 12" descr="children-in-a-circle-clipart-children20in20a20circle20clipart2001.png"/>
          <p:cNvPicPr>
            <a:picLocks noChangeAspect="1"/>
          </p:cNvPicPr>
          <p:nvPr/>
        </p:nvPicPr>
        <p:blipFill>
          <a:blip r:embed="rId5" cstate="print">
            <a:lum bright="-10000" contrast="10000"/>
          </a:blip>
          <a:stretch>
            <a:fillRect/>
          </a:stretch>
        </p:blipFill>
        <p:spPr>
          <a:xfrm>
            <a:off x="5436096" y="3717032"/>
            <a:ext cx="3041139" cy="2582629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836712"/>
            <a:ext cx="82089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     Дети берутся за руки и образуют круг. В середине круга становится водящий. Это и есть деревце. Все ходят вокруг деревца и поют: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467544" y="1484784"/>
            <a:ext cx="2736304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Мы посадили деревце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Вот так!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Пускай наше деревце</a:t>
            </a:r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Растёт, растёт!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Вырастай ты, деревце,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Вот такой вышины;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Вырастай ты, деревце,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Вот такой ширины;</a:t>
            </a:r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75856" y="1556792"/>
            <a:ext cx="35101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Вырастай ты, деревце,</a:t>
            </a:r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 В добрый час!</a:t>
            </a:r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 Потанцуй-ка, Машенька,</a:t>
            </a:r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 Покружись для нас!</a:t>
            </a:r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 А мы это деревце</a:t>
            </a:r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 Щипать будем,</a:t>
            </a:r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От нашей Машеньки</a:t>
            </a:r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 Убегать будем!</a:t>
            </a:r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611560" y="3573016"/>
            <a:ext cx="475252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«Деревце» в середине круга должно изображать всё то, о чём поётся в песне: танцевать, кружиться, поднимать и разводить руки в стороны.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Когда дети поют: «А мы это деревце щипать будем», все приближаются к  «деревцу», чтобы дотронуться до него, и быстро убегают, а водящий ловит.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</a:endParaRPr>
          </a:p>
        </p:txBody>
      </p:sp>
      <p:pic>
        <p:nvPicPr>
          <p:cNvPr id="17" name="Рисунок 16" descr="08d3fa586b3a.png"/>
          <p:cNvPicPr>
            <a:picLocks noChangeAspect="1"/>
          </p:cNvPicPr>
          <p:nvPr/>
        </p:nvPicPr>
        <p:blipFill>
          <a:blip r:embed="rId6" cstate="print">
            <a:lum contrast="10000"/>
          </a:blip>
          <a:stretch>
            <a:fillRect/>
          </a:stretch>
        </p:blipFill>
        <p:spPr>
          <a:xfrm>
            <a:off x="1403648" y="5589240"/>
            <a:ext cx="3925059" cy="7825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977</TotalTime>
  <Words>1208</Words>
  <Application>Microsoft Office PowerPoint</Application>
  <PresentationFormat>Экран (4:3)</PresentationFormat>
  <Paragraphs>126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92</cp:revision>
  <dcterms:created xsi:type="dcterms:W3CDTF">2018-08-29T08:55:44Z</dcterms:created>
  <dcterms:modified xsi:type="dcterms:W3CDTF">2018-08-31T11:55:03Z</dcterms:modified>
</cp:coreProperties>
</file>